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20104100" cy="11309350"/>
  <p:notesSz cx="20104100" cy="113093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816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481413" y="565427"/>
            <a:ext cx="4049719" cy="98007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157465" y="3412326"/>
            <a:ext cx="13811250" cy="20154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250" b="1" i="0">
                <a:solidFill>
                  <a:srgbClr val="006FC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91860"/>
            <a:ext cx="5293995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5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pPr marL="38100">
              <a:lnSpc>
                <a:spcPts val="1735"/>
              </a:lnSpc>
            </a:pPr>
            <a:fld id="{81D60167-4931-47E6-BA6A-407CBD079E47}" type="slidenum">
              <a:rPr spc="15" dirty="0"/>
              <a:t>‹#›</a:t>
            </a:fld>
            <a:endParaRPr spc="1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006FC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5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pPr marL="38100">
              <a:lnSpc>
                <a:spcPts val="1735"/>
              </a:lnSpc>
            </a:pPr>
            <a:fld id="{81D60167-4931-47E6-BA6A-407CBD079E47}" type="slidenum">
              <a:rPr spc="15" dirty="0"/>
              <a:t>‹#›</a:t>
            </a:fld>
            <a:endParaRPr spc="1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006FC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9/27/2022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5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pPr marL="38100">
              <a:lnSpc>
                <a:spcPts val="1735"/>
              </a:lnSpc>
            </a:pPr>
            <a:fld id="{81D60167-4931-47E6-BA6A-407CBD079E47}" type="slidenum">
              <a:rPr spc="15" dirty="0"/>
              <a:t>‹#›</a:t>
            </a:fld>
            <a:endParaRPr spc="1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006FC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9/27/2022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5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pPr marL="38100">
              <a:lnSpc>
                <a:spcPts val="1735"/>
              </a:lnSpc>
            </a:pPr>
            <a:fld id="{81D60167-4931-47E6-BA6A-407CBD079E47}" type="slidenum">
              <a:rPr spc="15" dirty="0"/>
              <a:t>‹#›</a:t>
            </a:fld>
            <a:endParaRPr spc="1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9/27/2022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5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pPr marL="38100">
              <a:lnSpc>
                <a:spcPts val="1735"/>
              </a:lnSpc>
            </a:pPr>
            <a:fld id="{81D60167-4931-47E6-BA6A-407CBD079E47}" type="slidenum">
              <a:rPr spc="15" dirty="0"/>
              <a:t>‹#›</a:t>
            </a:fld>
            <a:endParaRPr spc="1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7778307" y="143241"/>
            <a:ext cx="1947584" cy="47118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61137" y="1466342"/>
            <a:ext cx="12068742" cy="9926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-1862910" y="646965"/>
            <a:ext cx="11288671" cy="5791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006FC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60942"/>
            <a:ext cx="6806565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50768"/>
            <a:ext cx="2420112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9584548" y="10999331"/>
            <a:ext cx="285115" cy="2362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5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pPr marL="38100">
              <a:lnSpc>
                <a:spcPts val="1735"/>
              </a:lnSpc>
            </a:pPr>
            <a:fld id="{81D60167-4931-47E6-BA6A-407CBD079E47}" type="slidenum">
              <a:rPr spc="15" dirty="0"/>
              <a:t>‹#›</a:t>
            </a:fld>
            <a:endParaRPr spc="1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7834"/>
              </a:lnSpc>
              <a:spcBef>
                <a:spcPts val="100"/>
              </a:spcBef>
            </a:pPr>
            <a:r>
              <a:rPr spc="-5" dirty="0"/>
              <a:t>НАВИГАТОР</a:t>
            </a:r>
          </a:p>
          <a:p>
            <a:pPr algn="ctr">
              <a:lnSpc>
                <a:spcPts val="7834"/>
              </a:lnSpc>
            </a:pPr>
            <a:r>
              <a:rPr dirty="0"/>
              <a:t>по</a:t>
            </a:r>
            <a:r>
              <a:rPr spc="-15" dirty="0"/>
              <a:t> </a:t>
            </a:r>
            <a:r>
              <a:rPr dirty="0"/>
              <a:t>мерам</a:t>
            </a:r>
            <a:r>
              <a:rPr spc="-5" dirty="0"/>
              <a:t> </a:t>
            </a:r>
            <a:r>
              <a:rPr dirty="0"/>
              <a:t>поддержки</a:t>
            </a:r>
            <a:r>
              <a:rPr spc="-15" dirty="0"/>
              <a:t> </a:t>
            </a:r>
            <a:r>
              <a:rPr dirty="0"/>
              <a:t>импорта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43070" y="5259600"/>
            <a:ext cx="17441545" cy="1985645"/>
          </a:xfrm>
          <a:prstGeom prst="rect">
            <a:avLst/>
          </a:prstGeom>
        </p:spPr>
        <p:txBody>
          <a:bodyPr vert="horz" wrap="square" lIns="0" tIns="163830" rIns="0" bIns="0" rtlCol="0">
            <a:spAutoFit/>
          </a:bodyPr>
          <a:lstStyle/>
          <a:p>
            <a:pPr marL="12700" marR="5080" algn="ctr">
              <a:lnSpc>
                <a:spcPct val="79900"/>
              </a:lnSpc>
              <a:spcBef>
                <a:spcPts val="1290"/>
              </a:spcBef>
              <a:tabLst>
                <a:tab pos="949960" algn="l"/>
                <a:tab pos="5339715" algn="l"/>
              </a:tabLst>
            </a:pPr>
            <a:r>
              <a:rPr sz="4950" b="1" spc="-5" dirty="0">
                <a:solidFill>
                  <a:srgbClr val="006FC0"/>
                </a:solidFill>
                <a:latin typeface="Arial"/>
                <a:cs typeface="Arial"/>
              </a:rPr>
              <a:t>в</a:t>
            </a:r>
            <a:r>
              <a:rPr sz="4950" b="1" spc="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4950" b="1" spc="-5" dirty="0">
                <a:solidFill>
                  <a:srgbClr val="006FC0"/>
                </a:solidFill>
                <a:latin typeface="Arial"/>
                <a:cs typeface="Arial"/>
              </a:rPr>
              <a:t>рамках</a:t>
            </a:r>
            <a:r>
              <a:rPr sz="4950" b="1" spc="1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4950" b="1" spc="-5" dirty="0">
                <a:solidFill>
                  <a:srgbClr val="006FC0"/>
                </a:solidFill>
                <a:latin typeface="Arial"/>
                <a:cs typeface="Arial"/>
              </a:rPr>
              <a:t>реализации</a:t>
            </a:r>
            <a:r>
              <a:rPr sz="4950" b="1" spc="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4950" b="1" spc="-5" dirty="0">
                <a:solidFill>
                  <a:srgbClr val="006FC0"/>
                </a:solidFill>
                <a:latin typeface="Arial"/>
                <a:cs typeface="Arial"/>
              </a:rPr>
              <a:t>Плана</a:t>
            </a:r>
            <a:r>
              <a:rPr sz="4950" b="1" spc="1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4950" b="1" spc="-10" dirty="0">
                <a:solidFill>
                  <a:srgbClr val="006FC0"/>
                </a:solidFill>
                <a:latin typeface="Arial"/>
                <a:cs typeface="Arial"/>
              </a:rPr>
              <a:t>первоочередных</a:t>
            </a:r>
            <a:r>
              <a:rPr sz="4950" b="1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4950" b="1" spc="-5" dirty="0">
                <a:solidFill>
                  <a:srgbClr val="006FC0"/>
                </a:solidFill>
                <a:latin typeface="Arial"/>
                <a:cs typeface="Arial"/>
              </a:rPr>
              <a:t>действий </a:t>
            </a:r>
            <a:r>
              <a:rPr sz="4950" b="1" spc="-136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4950" b="1" spc="-5" dirty="0">
                <a:solidFill>
                  <a:srgbClr val="006FC0"/>
                </a:solidFill>
                <a:latin typeface="Arial"/>
                <a:cs typeface="Arial"/>
              </a:rPr>
              <a:t>по	обеспечению	развития </a:t>
            </a:r>
            <a:r>
              <a:rPr sz="4950" b="1" spc="-10" dirty="0">
                <a:solidFill>
                  <a:srgbClr val="006FC0"/>
                </a:solidFill>
                <a:latin typeface="Arial"/>
                <a:cs typeface="Arial"/>
              </a:rPr>
              <a:t>российской экономики </a:t>
            </a:r>
            <a:r>
              <a:rPr sz="4950" b="1" spc="-5" dirty="0">
                <a:solidFill>
                  <a:srgbClr val="006FC0"/>
                </a:solidFill>
                <a:latin typeface="Arial"/>
                <a:cs typeface="Arial"/>
              </a:rPr>
              <a:t>в </a:t>
            </a:r>
            <a:r>
              <a:rPr sz="4950" b="1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4950" b="1" spc="-10" dirty="0">
                <a:solidFill>
                  <a:srgbClr val="006FC0"/>
                </a:solidFill>
                <a:latin typeface="Arial"/>
                <a:cs typeface="Arial"/>
              </a:rPr>
              <a:t>условиях</a:t>
            </a:r>
            <a:r>
              <a:rPr sz="4950" b="1" spc="-5" dirty="0">
                <a:solidFill>
                  <a:srgbClr val="006FC0"/>
                </a:solidFill>
                <a:latin typeface="Arial"/>
                <a:cs typeface="Arial"/>
              </a:rPr>
              <a:t> внешнего </a:t>
            </a:r>
            <a:r>
              <a:rPr sz="4950" b="1" spc="-10" dirty="0">
                <a:solidFill>
                  <a:srgbClr val="006FC0"/>
                </a:solidFill>
                <a:latin typeface="Arial"/>
                <a:cs typeface="Arial"/>
              </a:rPr>
              <a:t>санкционного</a:t>
            </a:r>
            <a:r>
              <a:rPr sz="4950" b="1" spc="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4950" b="1" spc="-5" dirty="0">
                <a:solidFill>
                  <a:srgbClr val="006FC0"/>
                </a:solidFill>
                <a:latin typeface="Arial"/>
                <a:cs typeface="Arial"/>
              </a:rPr>
              <a:t>давления</a:t>
            </a:r>
            <a:endParaRPr sz="495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450899" y="10369946"/>
            <a:ext cx="6362947" cy="459881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5758757" y="10407757"/>
            <a:ext cx="2607945" cy="314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9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сентябрь</a:t>
            </a:r>
            <a:r>
              <a:rPr sz="1900" spc="-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9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2022,</a:t>
            </a:r>
            <a:r>
              <a:rPr sz="1900" spc="-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9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Москва</a:t>
            </a:r>
            <a:endParaRPr sz="19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4330" y="2162270"/>
            <a:ext cx="18415000" cy="877633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89255" indent="-377190">
              <a:lnSpc>
                <a:spcPct val="100000"/>
              </a:lnSpc>
              <a:spcBef>
                <a:spcPts val="90"/>
              </a:spcBef>
              <a:buFont typeface="Wingdings"/>
              <a:buChar char=""/>
              <a:tabLst>
                <a:tab pos="389890" algn="l"/>
              </a:tabLst>
            </a:pPr>
            <a:r>
              <a:rPr sz="2650" spc="-25" dirty="0">
                <a:solidFill>
                  <a:srgbClr val="006FC0"/>
                </a:solidFill>
                <a:latin typeface="Microsoft Sans Serif"/>
                <a:cs typeface="Microsoft Sans Serif"/>
              </a:rPr>
              <a:t>«Временное</a:t>
            </a:r>
            <a:r>
              <a:rPr sz="2650" spc="1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5" dirty="0">
                <a:solidFill>
                  <a:srgbClr val="006FC0"/>
                </a:solidFill>
                <a:latin typeface="Microsoft Sans Serif"/>
                <a:cs typeface="Microsoft Sans Serif"/>
              </a:rPr>
              <a:t>упрощение</a:t>
            </a:r>
            <a:r>
              <a:rPr sz="2650" spc="1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процедур</a:t>
            </a:r>
            <a:r>
              <a:rPr sz="2650" spc="1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35" dirty="0">
                <a:solidFill>
                  <a:srgbClr val="006FC0"/>
                </a:solidFill>
                <a:latin typeface="Microsoft Sans Serif"/>
                <a:cs typeface="Microsoft Sans Serif"/>
              </a:rPr>
              <a:t>таможенного</a:t>
            </a:r>
            <a:r>
              <a:rPr sz="2650" spc="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0" dirty="0">
                <a:solidFill>
                  <a:srgbClr val="006FC0"/>
                </a:solidFill>
                <a:latin typeface="Microsoft Sans Serif"/>
                <a:cs typeface="Microsoft Sans Serif"/>
              </a:rPr>
              <a:t>оформления</a:t>
            </a:r>
            <a:r>
              <a:rPr sz="2650" spc="1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0" dirty="0">
                <a:solidFill>
                  <a:srgbClr val="006FC0"/>
                </a:solidFill>
                <a:latin typeface="Microsoft Sans Serif"/>
                <a:cs typeface="Microsoft Sans Serif"/>
              </a:rPr>
              <a:t>импортируемой</a:t>
            </a:r>
            <a:r>
              <a:rPr sz="265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30" dirty="0">
                <a:solidFill>
                  <a:srgbClr val="006FC0"/>
                </a:solidFill>
                <a:latin typeface="Microsoft Sans Serif"/>
                <a:cs typeface="Microsoft Sans Serif"/>
              </a:rPr>
              <a:t>продукции»</a:t>
            </a:r>
            <a:endParaRPr sz="2650">
              <a:latin typeface="Microsoft Sans Serif"/>
              <a:cs typeface="Microsoft Sans Serif"/>
            </a:endParaRPr>
          </a:p>
          <a:p>
            <a:pPr marL="389255" marR="1090930">
              <a:lnSpc>
                <a:spcPct val="100400"/>
              </a:lnSpc>
              <a:spcBef>
                <a:spcPts val="15"/>
              </a:spcBef>
            </a:pP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Определены</a:t>
            </a:r>
            <a:r>
              <a:rPr sz="2300" spc="7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5" dirty="0">
                <a:solidFill>
                  <a:srgbClr val="0066CC"/>
                </a:solidFill>
                <a:latin typeface="Microsoft Sans Serif"/>
                <a:cs typeface="Microsoft Sans Serif"/>
              </a:rPr>
              <a:t>следующие</a:t>
            </a:r>
            <a:r>
              <a:rPr sz="2300" spc="5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5" dirty="0">
                <a:solidFill>
                  <a:srgbClr val="0066CC"/>
                </a:solidFill>
                <a:latin typeface="Microsoft Sans Serif"/>
                <a:cs typeface="Microsoft Sans Serif"/>
              </a:rPr>
              <a:t>временные</a:t>
            </a:r>
            <a:r>
              <a:rPr sz="2300" spc="5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5" dirty="0">
                <a:solidFill>
                  <a:srgbClr val="0066CC"/>
                </a:solidFill>
                <a:latin typeface="Microsoft Sans Serif"/>
                <a:cs typeface="Microsoft Sans Serif"/>
              </a:rPr>
              <a:t>особенности</a:t>
            </a:r>
            <a:r>
              <a:rPr sz="2300" spc="5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20" dirty="0">
                <a:solidFill>
                  <a:srgbClr val="0066CC"/>
                </a:solidFill>
                <a:latin typeface="Microsoft Sans Serif"/>
                <a:cs typeface="Microsoft Sans Serif"/>
              </a:rPr>
              <a:t>ввоза</a:t>
            </a:r>
            <a:r>
              <a:rPr sz="2300" spc="5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в</a:t>
            </a:r>
            <a:r>
              <a:rPr sz="230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15" dirty="0">
                <a:solidFill>
                  <a:srgbClr val="0066CC"/>
                </a:solidFill>
                <a:latin typeface="Microsoft Sans Serif"/>
                <a:cs typeface="Microsoft Sans Serif"/>
              </a:rPr>
              <a:t>Российскую</a:t>
            </a:r>
            <a:r>
              <a:rPr sz="230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25" dirty="0">
                <a:solidFill>
                  <a:srgbClr val="0066CC"/>
                </a:solidFill>
                <a:latin typeface="Microsoft Sans Serif"/>
                <a:cs typeface="Microsoft Sans Serif"/>
              </a:rPr>
              <a:t>Федерацию</a:t>
            </a:r>
            <a:r>
              <a:rPr sz="2300" spc="6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15" dirty="0">
                <a:solidFill>
                  <a:srgbClr val="0066CC"/>
                </a:solidFill>
                <a:latin typeface="Microsoft Sans Serif"/>
                <a:cs typeface="Microsoft Sans Serif"/>
              </a:rPr>
              <a:t>продукции,</a:t>
            </a:r>
            <a:r>
              <a:rPr sz="230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10" dirty="0">
                <a:solidFill>
                  <a:srgbClr val="0066CC"/>
                </a:solidFill>
                <a:latin typeface="Microsoft Sans Serif"/>
                <a:cs typeface="Microsoft Sans Serif"/>
              </a:rPr>
              <a:t>подлежащей</a:t>
            </a:r>
            <a:r>
              <a:rPr sz="2300" spc="6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15" dirty="0">
                <a:solidFill>
                  <a:srgbClr val="0066CC"/>
                </a:solidFill>
                <a:latin typeface="Microsoft Sans Serif"/>
                <a:cs typeface="Microsoft Sans Serif"/>
              </a:rPr>
              <a:t>обязательному </a:t>
            </a:r>
            <a:r>
              <a:rPr sz="2300" spc="-59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10" dirty="0">
                <a:solidFill>
                  <a:srgbClr val="0066CC"/>
                </a:solidFill>
                <a:latin typeface="Microsoft Sans Serif"/>
                <a:cs typeface="Microsoft Sans Serif"/>
              </a:rPr>
              <a:t>подтверждению</a:t>
            </a:r>
            <a:r>
              <a:rPr sz="230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соответствия:</a:t>
            </a:r>
            <a:endParaRPr sz="2300">
              <a:latin typeface="Microsoft Sans Serif"/>
              <a:cs typeface="Microsoft Sans Serif"/>
            </a:endParaRPr>
          </a:p>
          <a:p>
            <a:pPr marL="389255" marR="289560" lvl="1">
              <a:lnSpc>
                <a:spcPct val="101499"/>
              </a:lnSpc>
              <a:spcBef>
                <a:spcPts val="5"/>
              </a:spcBef>
              <a:buChar char="–"/>
              <a:tabLst>
                <a:tab pos="600075" algn="l"/>
              </a:tabLst>
            </a:pP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таможенным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органам</a:t>
            </a:r>
            <a:r>
              <a:rPr sz="1950" spc="6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при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таможенном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декларировании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заявляются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исключительно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сведения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о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регистрационном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номере</a:t>
            </a:r>
            <a:r>
              <a:rPr sz="1950" spc="6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документа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о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соответствии, </a:t>
            </a:r>
            <a:r>
              <a:rPr sz="1950" spc="-50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который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должен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иметь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статус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«Действует»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и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относиться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10" dirty="0">
                <a:solidFill>
                  <a:srgbClr val="5E5E5E"/>
                </a:solidFill>
                <a:latin typeface="Microsoft Sans Serif"/>
                <a:cs typeface="Microsoft Sans Serif"/>
              </a:rPr>
              <a:t>к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задекларированному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товару;</a:t>
            </a:r>
            <a:endParaRPr sz="1950">
              <a:latin typeface="Microsoft Sans Serif"/>
              <a:cs typeface="Microsoft Sans Serif"/>
            </a:endParaRPr>
          </a:p>
          <a:p>
            <a:pPr marL="599440" lvl="1" indent="-210820">
              <a:lnSpc>
                <a:spcPct val="100000"/>
              </a:lnSpc>
              <a:spcBef>
                <a:spcPts val="35"/>
              </a:spcBef>
              <a:buChar char="–"/>
              <a:tabLst>
                <a:tab pos="600075" algn="l"/>
              </a:tabLst>
            </a:pP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представление</a:t>
            </a:r>
            <a:r>
              <a:rPr sz="1950" spc="6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таможенным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органам</a:t>
            </a:r>
            <a:r>
              <a:rPr sz="1950" spc="6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документов,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подтверждающих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право</a:t>
            </a:r>
            <a:r>
              <a:rPr sz="1950" spc="6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декларанта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использовать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документы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о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соответствии,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не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требуется;</a:t>
            </a:r>
            <a:endParaRPr sz="1950">
              <a:latin typeface="Microsoft Sans Serif"/>
              <a:cs typeface="Microsoft Sans Serif"/>
            </a:endParaRPr>
          </a:p>
          <a:p>
            <a:pPr marL="389255" marR="664845" lvl="1">
              <a:lnSpc>
                <a:spcPct val="101499"/>
              </a:lnSpc>
              <a:buChar char="–"/>
              <a:tabLst>
                <a:tab pos="600075" algn="l"/>
              </a:tabLst>
            </a:pP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запасные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части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10" dirty="0">
                <a:solidFill>
                  <a:srgbClr val="5E5E5E"/>
                </a:solidFill>
                <a:latin typeface="Microsoft Sans Serif"/>
                <a:cs typeface="Microsoft Sans Serif"/>
              </a:rPr>
              <a:t>к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товарам,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а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25" dirty="0">
                <a:solidFill>
                  <a:srgbClr val="5E5E5E"/>
                </a:solidFill>
                <a:latin typeface="Microsoft Sans Serif"/>
                <a:cs typeface="Microsoft Sans Serif"/>
              </a:rPr>
              <a:t>также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комплектующие,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компоненты,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сырье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и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материалы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для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российского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производства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могут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быть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ввезены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любыми </a:t>
            </a:r>
            <a:r>
              <a:rPr sz="1950" spc="-50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лицами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без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представления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таможенным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органам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документов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о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соответствии;</a:t>
            </a:r>
            <a:endParaRPr sz="1950">
              <a:latin typeface="Microsoft Sans Serif"/>
              <a:cs typeface="Microsoft Sans Serif"/>
            </a:endParaRPr>
          </a:p>
          <a:p>
            <a:pPr marL="389255" marR="874394" lvl="1">
              <a:lnSpc>
                <a:spcPct val="101499"/>
              </a:lnSpc>
              <a:buChar char="–"/>
              <a:tabLst>
                <a:tab pos="600075" algn="l"/>
              </a:tabLst>
            </a:pP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декларанты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вправе</a:t>
            </a:r>
            <a:r>
              <a:rPr sz="1950" spc="6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ввезти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единичные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экземпляры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продукции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количестве,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предусмотренном</a:t>
            </a:r>
            <a:r>
              <a:rPr sz="1950" spc="6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внешнеторговым</a:t>
            </a:r>
            <a:r>
              <a:rPr sz="1950" spc="7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договором,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без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подтверждения </a:t>
            </a:r>
            <a:r>
              <a:rPr sz="1950" spc="-50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таможенным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органам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их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безопасности;</a:t>
            </a:r>
            <a:endParaRPr sz="1950">
              <a:latin typeface="Microsoft Sans Serif"/>
              <a:cs typeface="Microsoft Sans Serif"/>
            </a:endParaRPr>
          </a:p>
          <a:p>
            <a:pPr marL="389255" marR="5080" lvl="1">
              <a:lnSpc>
                <a:spcPct val="101499"/>
              </a:lnSpc>
              <a:buChar char="–"/>
              <a:tabLst>
                <a:tab pos="600075" algn="l"/>
              </a:tabLst>
            </a:pP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допускается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ввоз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товаров,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предназначенных</a:t>
            </a:r>
            <a:r>
              <a:rPr sz="1950" spc="8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для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обращения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исключительно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на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территории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Российской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Федерации,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без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маркировки,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предусмотренной </a:t>
            </a:r>
            <a:r>
              <a:rPr sz="1950" spc="-50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техническими</a:t>
            </a:r>
            <a:r>
              <a:rPr sz="1950" spc="7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регламентами</a:t>
            </a:r>
            <a:r>
              <a:rPr sz="1950" spc="7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Таможенного</a:t>
            </a:r>
            <a:r>
              <a:rPr sz="1950" spc="8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союза</a:t>
            </a:r>
            <a:r>
              <a:rPr sz="1950" spc="7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(ЕАЭС),</a:t>
            </a:r>
            <a:r>
              <a:rPr sz="1950" spc="7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</a:t>
            </a:r>
            <a:r>
              <a:rPr sz="1950" spc="6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том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числе</a:t>
            </a:r>
            <a:r>
              <a:rPr sz="1950" spc="7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без</a:t>
            </a:r>
            <a:r>
              <a:rPr sz="1950" spc="7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нанесения</a:t>
            </a:r>
            <a:r>
              <a:rPr sz="1950" spc="9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Единого</a:t>
            </a:r>
            <a:r>
              <a:rPr sz="1950" spc="7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30" dirty="0">
                <a:solidFill>
                  <a:srgbClr val="5E5E5E"/>
                </a:solidFill>
                <a:latin typeface="Microsoft Sans Serif"/>
                <a:cs typeface="Microsoft Sans Serif"/>
              </a:rPr>
              <a:t>знака</a:t>
            </a:r>
            <a:r>
              <a:rPr sz="1950" spc="7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обращения</a:t>
            </a:r>
            <a:r>
              <a:rPr sz="1950" spc="7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35" dirty="0">
                <a:solidFill>
                  <a:srgbClr val="5E5E5E"/>
                </a:solidFill>
                <a:latin typeface="Microsoft Sans Serif"/>
                <a:cs typeface="Microsoft Sans Serif"/>
              </a:rPr>
              <a:t>(знак</a:t>
            </a:r>
            <a:r>
              <a:rPr sz="1950" spc="7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«ЕАС»),</a:t>
            </a:r>
            <a:r>
              <a:rPr sz="1950" spc="7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а</a:t>
            </a:r>
            <a:r>
              <a:rPr sz="1950" spc="7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30" dirty="0">
                <a:solidFill>
                  <a:srgbClr val="5E5E5E"/>
                </a:solidFill>
                <a:latin typeface="Microsoft Sans Serif"/>
                <a:cs typeface="Microsoft Sans Serif"/>
              </a:rPr>
              <a:t>также</a:t>
            </a:r>
            <a:r>
              <a:rPr sz="1950" spc="7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30" dirty="0">
                <a:solidFill>
                  <a:srgbClr val="5E5E5E"/>
                </a:solidFill>
                <a:latin typeface="Microsoft Sans Serif"/>
                <a:cs typeface="Microsoft Sans Serif"/>
              </a:rPr>
              <a:t>знаком </a:t>
            </a:r>
            <a:r>
              <a:rPr sz="1950" spc="-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обращения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на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рынке,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предусмотренным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Федеральным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30" dirty="0">
                <a:solidFill>
                  <a:srgbClr val="5E5E5E"/>
                </a:solidFill>
                <a:latin typeface="Microsoft Sans Serif"/>
                <a:cs typeface="Microsoft Sans Serif"/>
              </a:rPr>
              <a:t>законом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«О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техническом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регулировании»;</a:t>
            </a:r>
            <a:endParaRPr sz="1950">
              <a:latin typeface="Microsoft Sans Serif"/>
              <a:cs typeface="Microsoft Sans Serif"/>
            </a:endParaRPr>
          </a:p>
          <a:p>
            <a:pPr marL="389255" marR="256540" lvl="1">
              <a:lnSpc>
                <a:spcPts val="2380"/>
              </a:lnSpc>
              <a:spcBef>
                <a:spcPts val="80"/>
              </a:spcBef>
              <a:buChar char="–"/>
              <a:tabLst>
                <a:tab pos="600075" algn="l"/>
              </a:tabLst>
            </a:pP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установлен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временный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порядок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прохождения</a:t>
            </a:r>
            <a:r>
              <a:rPr sz="1950" spc="6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процедуры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оценки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соответствия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продукции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путем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принятия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заявителем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декларации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о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соответствии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на </a:t>
            </a:r>
            <a:r>
              <a:rPr sz="1950" spc="-50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основании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собственных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доказательств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0" dirty="0">
                <a:solidFill>
                  <a:srgbClr val="5E5E5E"/>
                </a:solidFill>
                <a:latin typeface="Microsoft Sans Serif"/>
                <a:cs typeface="Microsoft Sans Serif"/>
              </a:rPr>
              <a:t>(ДС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с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особенностями);</a:t>
            </a:r>
            <a:endParaRPr sz="1950">
              <a:latin typeface="Microsoft Sans Serif"/>
              <a:cs typeface="Microsoft Sans Serif"/>
            </a:endParaRPr>
          </a:p>
          <a:p>
            <a:pPr marL="599440" lvl="1" indent="-210820">
              <a:lnSpc>
                <a:spcPts val="2285"/>
              </a:lnSpc>
              <a:buChar char="–"/>
              <a:tabLst>
                <a:tab pos="600075" algn="l"/>
              </a:tabLst>
            </a:pPr>
            <a:r>
              <a:rPr sz="1950" spc="-20" dirty="0">
                <a:solidFill>
                  <a:srgbClr val="5E5E5E"/>
                </a:solidFill>
                <a:latin typeface="Microsoft Sans Serif"/>
                <a:cs typeface="Microsoft Sans Serif"/>
              </a:rPr>
              <a:t>срок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действия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ранее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выданных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(зарегистрированных)</a:t>
            </a:r>
            <a:r>
              <a:rPr sz="1950" spc="7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документов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о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соответствии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автоматически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продлевается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на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12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месяцев;</a:t>
            </a:r>
            <a:endParaRPr sz="1950">
              <a:latin typeface="Microsoft Sans Serif"/>
              <a:cs typeface="Microsoft Sans Serif"/>
            </a:endParaRPr>
          </a:p>
          <a:p>
            <a:pPr marL="389255" marR="154305" lvl="1">
              <a:lnSpc>
                <a:spcPct val="101499"/>
              </a:lnSpc>
              <a:buChar char="–"/>
              <a:tabLst>
                <a:tab pos="600075" algn="l"/>
              </a:tabLst>
            </a:pP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при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ввозе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продукции,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отношении</a:t>
            </a:r>
            <a:r>
              <a:rPr sz="1950" spc="7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которой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выданы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(зарегистрированы)</a:t>
            </a:r>
            <a:r>
              <a:rPr sz="1950" spc="6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сертификаты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соответствия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и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(или)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декларации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о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соответствии</a:t>
            </a:r>
            <a:r>
              <a:rPr sz="1950" spc="9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обязательным </a:t>
            </a:r>
            <a:r>
              <a:rPr sz="1950" spc="-50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требованиям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для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серийно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выпускаемой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продукции,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подтверждение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декларантом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права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использования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таких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документов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таможенным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органам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не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 требуется.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Срок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–</a:t>
            </a:r>
            <a:r>
              <a:rPr sz="1950" b="1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до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01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марта</a:t>
            </a:r>
            <a:r>
              <a:rPr sz="1950" b="1" spc="3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2023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года.</a:t>
            </a:r>
            <a:r>
              <a:rPr sz="1950" b="1" spc="-2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Основание</a:t>
            </a:r>
            <a:r>
              <a:rPr sz="195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25" dirty="0">
                <a:solidFill>
                  <a:srgbClr val="0066CC"/>
                </a:solidFill>
                <a:latin typeface="Microsoft Sans Serif"/>
                <a:cs typeface="Microsoft Sans Serif"/>
              </a:rPr>
              <a:t>–</a:t>
            </a:r>
            <a:r>
              <a:rPr sz="195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ПП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-75" dirty="0">
                <a:solidFill>
                  <a:srgbClr val="0066CC"/>
                </a:solidFill>
                <a:latin typeface="Microsoft Sans Serif"/>
                <a:cs typeface="Microsoft Sans Serif"/>
              </a:rPr>
              <a:t>РФ</a:t>
            </a:r>
            <a:r>
              <a:rPr sz="1950" spc="2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от</a:t>
            </a:r>
            <a:r>
              <a:rPr sz="1950" spc="2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0066CC"/>
                </a:solidFill>
                <a:latin typeface="Microsoft Sans Serif"/>
                <a:cs typeface="Microsoft Sans Serif"/>
              </a:rPr>
              <a:t>12.03.2022</a:t>
            </a:r>
            <a:r>
              <a:rPr sz="195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75" dirty="0">
                <a:solidFill>
                  <a:srgbClr val="0066CC"/>
                </a:solidFill>
                <a:latin typeface="Microsoft Sans Serif"/>
                <a:cs typeface="Microsoft Sans Serif"/>
              </a:rPr>
              <a:t>№</a:t>
            </a:r>
            <a:r>
              <a:rPr sz="195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353</a:t>
            </a:r>
            <a:endParaRPr sz="1950">
              <a:latin typeface="Microsoft Sans Serif"/>
              <a:cs typeface="Microsoft Sans Serif"/>
            </a:endParaRPr>
          </a:p>
          <a:p>
            <a:pPr lvl="1">
              <a:lnSpc>
                <a:spcPct val="100000"/>
              </a:lnSpc>
              <a:spcBef>
                <a:spcPts val="40"/>
              </a:spcBef>
              <a:buClr>
                <a:srgbClr val="5E5E5E"/>
              </a:buClr>
              <a:buFont typeface="Microsoft Sans Serif"/>
              <a:buChar char="–"/>
            </a:pPr>
            <a:endParaRPr sz="2050">
              <a:latin typeface="Microsoft Sans Serif"/>
              <a:cs typeface="Microsoft Sans Serif"/>
            </a:endParaRPr>
          </a:p>
          <a:p>
            <a:pPr marL="389255" marR="1430655" algn="just">
              <a:lnSpc>
                <a:spcPct val="100400"/>
              </a:lnSpc>
              <a:spcBef>
                <a:spcPts val="5"/>
              </a:spcBef>
            </a:pP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В </a:t>
            </a:r>
            <a:r>
              <a:rPr sz="2300" spc="-5" dirty="0">
                <a:solidFill>
                  <a:srgbClr val="0066CC"/>
                </a:solidFill>
                <a:latin typeface="Microsoft Sans Serif"/>
                <a:cs typeface="Microsoft Sans Serif"/>
              </a:rPr>
              <a:t>период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действия </a:t>
            </a:r>
            <a:r>
              <a:rPr sz="2300" spc="-25" dirty="0">
                <a:solidFill>
                  <a:srgbClr val="0066CC"/>
                </a:solidFill>
                <a:latin typeface="Microsoft Sans Serif"/>
                <a:cs typeface="Microsoft Sans Serif"/>
              </a:rPr>
              <a:t>режима </a:t>
            </a:r>
            <a:r>
              <a:rPr sz="2300" spc="-5" dirty="0">
                <a:solidFill>
                  <a:srgbClr val="0066CC"/>
                </a:solidFill>
                <a:latin typeface="Microsoft Sans Serif"/>
                <a:cs typeface="Microsoft Sans Serif"/>
              </a:rPr>
              <a:t>временных </a:t>
            </a:r>
            <a:r>
              <a:rPr sz="2300" spc="-10" dirty="0">
                <a:solidFill>
                  <a:srgbClr val="0066CC"/>
                </a:solidFill>
                <a:latin typeface="Microsoft Sans Serif"/>
                <a:cs typeface="Microsoft Sans Serif"/>
              </a:rPr>
              <a:t>ограничений </a:t>
            </a:r>
            <a:r>
              <a:rPr sz="2300" spc="-20" dirty="0">
                <a:solidFill>
                  <a:srgbClr val="0066CC"/>
                </a:solidFill>
                <a:latin typeface="Microsoft Sans Serif"/>
                <a:cs typeface="Microsoft Sans Serif"/>
              </a:rPr>
              <a:t>поставок </a:t>
            </a:r>
            <a:r>
              <a:rPr sz="2300" spc="-25" dirty="0">
                <a:solidFill>
                  <a:srgbClr val="0066CC"/>
                </a:solidFill>
                <a:latin typeface="Microsoft Sans Serif"/>
                <a:cs typeface="Microsoft Sans Serif"/>
              </a:rPr>
              <a:t>комплектующих </a:t>
            </a:r>
            <a:r>
              <a:rPr sz="230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для </a:t>
            </a:r>
            <a:r>
              <a:rPr sz="2300" spc="-15" dirty="0">
                <a:solidFill>
                  <a:srgbClr val="0066CC"/>
                </a:solidFill>
                <a:latin typeface="Microsoft Sans Serif"/>
                <a:cs typeface="Microsoft Sans Serif"/>
              </a:rPr>
              <a:t>российских </a:t>
            </a:r>
            <a:r>
              <a:rPr sz="2300" spc="-5" dirty="0">
                <a:solidFill>
                  <a:srgbClr val="0066CC"/>
                </a:solidFill>
                <a:latin typeface="Microsoft Sans Serif"/>
                <a:cs typeface="Microsoft Sans Serif"/>
              </a:rPr>
              <a:t>производителей </a:t>
            </a:r>
            <a:r>
              <a:rPr sz="2300" spc="-15" dirty="0">
                <a:solidFill>
                  <a:srgbClr val="0066CC"/>
                </a:solidFill>
                <a:latin typeface="Microsoft Sans Serif"/>
                <a:cs typeface="Microsoft Sans Serif"/>
              </a:rPr>
              <a:t>колесных </a:t>
            </a:r>
            <a:r>
              <a:rPr sz="2300" spc="-1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5" dirty="0">
                <a:solidFill>
                  <a:srgbClr val="0066CC"/>
                </a:solidFill>
                <a:latin typeface="Microsoft Sans Serif"/>
                <a:cs typeface="Microsoft Sans Serif"/>
              </a:rPr>
              <a:t>транспортных</a:t>
            </a:r>
            <a:r>
              <a:rPr sz="230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средств</a:t>
            </a:r>
            <a:r>
              <a:rPr sz="230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установлены:</a:t>
            </a:r>
            <a:endParaRPr sz="2300">
              <a:latin typeface="Microsoft Sans Serif"/>
              <a:cs typeface="Microsoft Sans Serif"/>
            </a:endParaRPr>
          </a:p>
          <a:p>
            <a:pPr marL="389255" marR="1266825" lvl="1" algn="just">
              <a:lnSpc>
                <a:spcPct val="101499"/>
              </a:lnSpc>
              <a:spcBef>
                <a:spcPts val="5"/>
              </a:spcBef>
              <a:buChar char="–"/>
              <a:tabLst>
                <a:tab pos="600075" algn="l"/>
              </a:tabLst>
            </a:pP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обязательные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требования,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применяемые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отношении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отдельных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колесных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транспортных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средств,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порядок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применения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этих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обязательных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требований,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том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числе в случае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невозможности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проведения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оценки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соответствия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колесных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транспортных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средств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(шасси)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соответствии с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требованиями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технического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регламента;</a:t>
            </a:r>
            <a:endParaRPr sz="1950">
              <a:latin typeface="Microsoft Sans Serif"/>
              <a:cs typeface="Microsoft Sans Serif"/>
            </a:endParaRPr>
          </a:p>
          <a:p>
            <a:pPr marL="389255" marR="59690" lvl="1" algn="just">
              <a:lnSpc>
                <a:spcPct val="101499"/>
              </a:lnSpc>
              <a:buChar char="–"/>
              <a:tabLst>
                <a:tab pos="600075" algn="l"/>
              </a:tabLst>
            </a:pP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особенности проведения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оценки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соответствия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выпускаемых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 обращение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транспортных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средств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без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применения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требований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отношении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оснащения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транспортных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средств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системами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(устройствами)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вызова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экстренных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оперативных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служб.</a:t>
            </a:r>
            <a:endParaRPr sz="1950">
              <a:latin typeface="Microsoft Sans Serif"/>
              <a:cs typeface="Microsoft Sans Serif"/>
            </a:endParaRPr>
          </a:p>
          <a:p>
            <a:pPr marL="389255" algn="just">
              <a:lnSpc>
                <a:spcPct val="100000"/>
              </a:lnSpc>
              <a:spcBef>
                <a:spcPts val="40"/>
              </a:spcBef>
            </a:pP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Срок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–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на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период действия</a:t>
            </a:r>
            <a:r>
              <a:rPr sz="1950" b="1" spc="4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ограничений.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Основание</a:t>
            </a:r>
            <a:r>
              <a:rPr sz="195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25" dirty="0">
                <a:solidFill>
                  <a:srgbClr val="0066CC"/>
                </a:solidFill>
                <a:latin typeface="Microsoft Sans Serif"/>
                <a:cs typeface="Microsoft Sans Serif"/>
              </a:rPr>
              <a:t>–</a:t>
            </a:r>
            <a:r>
              <a:rPr sz="195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ПП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-75" dirty="0">
                <a:solidFill>
                  <a:srgbClr val="0066CC"/>
                </a:solidFill>
                <a:latin typeface="Microsoft Sans Serif"/>
                <a:cs typeface="Microsoft Sans Serif"/>
              </a:rPr>
              <a:t>РФ</a:t>
            </a:r>
            <a:r>
              <a:rPr sz="195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от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15.07.2022</a:t>
            </a:r>
            <a:r>
              <a:rPr sz="1950" spc="5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75" dirty="0">
                <a:solidFill>
                  <a:srgbClr val="0066CC"/>
                </a:solidFill>
                <a:latin typeface="Microsoft Sans Serif"/>
                <a:cs typeface="Microsoft Sans Serif"/>
              </a:rPr>
              <a:t>№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1269</a:t>
            </a:r>
            <a:endParaRPr sz="195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735"/>
              </a:lnSpc>
            </a:pPr>
            <a:r>
              <a:rPr spc="15" dirty="0"/>
              <a:t>10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2399665">
              <a:lnSpc>
                <a:spcPct val="100000"/>
              </a:lnSpc>
              <a:spcBef>
                <a:spcPts val="130"/>
              </a:spcBef>
            </a:pPr>
            <a:r>
              <a:rPr spc="10" dirty="0"/>
              <a:t>Упрощение</a:t>
            </a:r>
            <a:r>
              <a:rPr spc="5" dirty="0"/>
              <a:t> </a:t>
            </a:r>
            <a:r>
              <a:rPr spc="15" dirty="0"/>
              <a:t>формальностей</a:t>
            </a:r>
            <a:r>
              <a:rPr spc="-15" dirty="0"/>
              <a:t> </a:t>
            </a:r>
            <a:r>
              <a:rPr spc="15" dirty="0"/>
              <a:t>при</a:t>
            </a:r>
            <a:r>
              <a:rPr spc="10" dirty="0"/>
              <a:t> </a:t>
            </a:r>
            <a:r>
              <a:rPr spc="15" dirty="0"/>
              <a:t>ввозе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41338" y="1745287"/>
            <a:ext cx="14391005" cy="431165"/>
          </a:xfrm>
          <a:prstGeom prst="rect">
            <a:avLst/>
          </a:prstGeom>
          <a:solidFill>
            <a:srgbClr val="CCEBFF"/>
          </a:solidFill>
        </p:spPr>
        <p:txBody>
          <a:bodyPr vert="horz" wrap="square" lIns="0" tIns="31114" rIns="0" bIns="0" rtlCol="0">
            <a:spAutoFit/>
          </a:bodyPr>
          <a:lstStyle/>
          <a:p>
            <a:pPr marL="75565">
              <a:lnSpc>
                <a:spcPct val="100000"/>
              </a:lnSpc>
              <a:spcBef>
                <a:spcPts val="244"/>
              </a:spcBef>
            </a:pPr>
            <a:r>
              <a:rPr sz="2300" b="1" spc="-5" dirty="0">
                <a:solidFill>
                  <a:srgbClr val="006FC0"/>
                </a:solidFill>
                <a:latin typeface="Arial"/>
                <a:cs typeface="Arial"/>
              </a:rPr>
              <a:t>УСКОРЕНИЕ</a:t>
            </a:r>
            <a:r>
              <a:rPr sz="2300" b="1" spc="3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И</a:t>
            </a:r>
            <a:r>
              <a:rPr sz="2300" b="1" spc="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spc="-5" dirty="0">
                <a:solidFill>
                  <a:srgbClr val="006FC0"/>
                </a:solidFill>
                <a:latin typeface="Arial"/>
                <a:cs typeface="Arial"/>
              </a:rPr>
              <a:t>УПРОЩЕНИЕ</a:t>
            </a:r>
            <a:r>
              <a:rPr sz="2300" b="1" spc="3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ТАМОЖЕННЫХ</a:t>
            </a:r>
            <a:r>
              <a:rPr sz="2300" b="1" spc="4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И</a:t>
            </a:r>
            <a:r>
              <a:rPr sz="2300" b="1" spc="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АДМИНИСТРАТИВНЫХ</a:t>
            </a:r>
            <a:r>
              <a:rPr sz="2300" b="1" spc="5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spc="-5" dirty="0">
                <a:solidFill>
                  <a:srgbClr val="006FC0"/>
                </a:solidFill>
                <a:latin typeface="Arial"/>
                <a:cs typeface="Arial"/>
              </a:rPr>
              <a:t>ПРОЦЕДУР</a:t>
            </a:r>
            <a:r>
              <a:rPr sz="2300" b="1" spc="2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НА</a:t>
            </a:r>
            <a:r>
              <a:rPr sz="2300" b="1" spc="3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spc="-5" dirty="0">
                <a:solidFill>
                  <a:srgbClr val="006FC0"/>
                </a:solidFill>
                <a:latin typeface="Arial"/>
                <a:cs typeface="Arial"/>
              </a:rPr>
              <a:t>ГРАНИЦЕ</a:t>
            </a:r>
            <a:endParaRPr sz="23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98680" y="2305093"/>
            <a:ext cx="17863820" cy="1738630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389255" marR="5080" indent="-377190">
              <a:lnSpc>
                <a:spcPct val="100899"/>
              </a:lnSpc>
              <a:spcBef>
                <a:spcPts val="65"/>
              </a:spcBef>
              <a:buFont typeface="Wingdings"/>
              <a:buChar char=""/>
              <a:tabLst>
                <a:tab pos="389890" algn="l"/>
              </a:tabLst>
            </a:pPr>
            <a:r>
              <a:rPr sz="2650" spc="-35" dirty="0">
                <a:solidFill>
                  <a:srgbClr val="006FC0"/>
                </a:solidFill>
                <a:latin typeface="Microsoft Sans Serif"/>
                <a:cs typeface="Microsoft Sans Serif"/>
              </a:rPr>
              <a:t>«Возможность</a:t>
            </a:r>
            <a:r>
              <a:rPr sz="2650" spc="-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35" dirty="0">
                <a:solidFill>
                  <a:srgbClr val="006FC0"/>
                </a:solidFill>
                <a:latin typeface="Microsoft Sans Serif"/>
                <a:cs typeface="Microsoft Sans Serif"/>
              </a:rPr>
              <a:t>многократного</a:t>
            </a:r>
            <a:r>
              <a:rPr sz="265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0" dirty="0">
                <a:solidFill>
                  <a:srgbClr val="006FC0"/>
                </a:solidFill>
                <a:latin typeface="Microsoft Sans Serif"/>
                <a:cs typeface="Microsoft Sans Serif"/>
              </a:rPr>
              <a:t>использования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dirty="0">
                <a:solidFill>
                  <a:srgbClr val="006FC0"/>
                </a:solidFill>
                <a:latin typeface="Microsoft Sans Serif"/>
                <a:cs typeface="Microsoft Sans Serif"/>
              </a:rPr>
              <a:t>для</a:t>
            </a:r>
            <a:r>
              <a:rPr sz="2650" spc="1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0" dirty="0">
                <a:solidFill>
                  <a:srgbClr val="006FC0"/>
                </a:solidFill>
                <a:latin typeface="Microsoft Sans Serif"/>
                <a:cs typeface="Microsoft Sans Serif"/>
              </a:rPr>
              <a:t>внутрироссийских</a:t>
            </a:r>
            <a:r>
              <a:rPr sz="265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45" dirty="0">
                <a:solidFill>
                  <a:srgbClr val="006FC0"/>
                </a:solidFill>
                <a:latin typeface="Microsoft Sans Serif"/>
                <a:cs typeface="Microsoft Sans Serif"/>
              </a:rPr>
              <a:t>перевозок</a:t>
            </a:r>
            <a:r>
              <a:rPr sz="2650" spc="1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5" dirty="0">
                <a:solidFill>
                  <a:srgbClr val="006FC0"/>
                </a:solidFill>
                <a:latin typeface="Microsoft Sans Serif"/>
                <a:cs typeface="Microsoft Sans Serif"/>
              </a:rPr>
              <a:t>иностранных</a:t>
            </a:r>
            <a:r>
              <a:rPr sz="2650" spc="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5" dirty="0">
                <a:solidFill>
                  <a:srgbClr val="006FC0"/>
                </a:solidFill>
                <a:latin typeface="Microsoft Sans Serif"/>
                <a:cs typeface="Microsoft Sans Serif"/>
              </a:rPr>
              <a:t>контейнеров, </a:t>
            </a:r>
            <a:r>
              <a:rPr sz="2650" spc="-2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5" dirty="0">
                <a:solidFill>
                  <a:srgbClr val="006FC0"/>
                </a:solidFill>
                <a:latin typeface="Microsoft Sans Serif"/>
                <a:cs typeface="Microsoft Sans Serif"/>
              </a:rPr>
              <a:t>временно</a:t>
            </a:r>
            <a:r>
              <a:rPr sz="2650" spc="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5" dirty="0">
                <a:solidFill>
                  <a:srgbClr val="006FC0"/>
                </a:solidFill>
                <a:latin typeface="Microsoft Sans Serif"/>
                <a:cs typeface="Microsoft Sans Serif"/>
              </a:rPr>
              <a:t>ввезенных</a:t>
            </a:r>
            <a:r>
              <a:rPr sz="2650" spc="1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5" dirty="0">
                <a:solidFill>
                  <a:srgbClr val="006FC0"/>
                </a:solidFill>
                <a:latin typeface="Microsoft Sans Serif"/>
                <a:cs typeface="Microsoft Sans Serif"/>
              </a:rPr>
              <a:t>на</a:t>
            </a:r>
            <a:r>
              <a:rPr sz="2650" spc="3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территорию</a:t>
            </a:r>
            <a:r>
              <a:rPr sz="2650" spc="1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5" dirty="0">
                <a:solidFill>
                  <a:srgbClr val="006FC0"/>
                </a:solidFill>
                <a:latin typeface="Microsoft Sans Serif"/>
                <a:cs typeface="Microsoft Sans Serif"/>
              </a:rPr>
              <a:t>Российской</a:t>
            </a:r>
            <a:r>
              <a:rPr sz="2650" spc="2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35" dirty="0">
                <a:solidFill>
                  <a:srgbClr val="006FC0"/>
                </a:solidFill>
                <a:latin typeface="Microsoft Sans Serif"/>
                <a:cs typeface="Microsoft Sans Serif"/>
              </a:rPr>
              <a:t>Федерации»</a:t>
            </a:r>
            <a:r>
              <a:rPr sz="2650" spc="1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Разрешено</a:t>
            </a:r>
            <a:r>
              <a:rPr sz="1950" b="1" spc="3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многократное</a:t>
            </a:r>
            <a:r>
              <a:rPr sz="1950" b="1" spc="2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использование</a:t>
            </a:r>
            <a:r>
              <a:rPr sz="1950" b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временно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ввезенных </a:t>
            </a:r>
            <a:r>
              <a:rPr sz="1950" spc="-50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иностранных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контейнеров.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Контейнеры,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перевозимые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на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железнодорожных</a:t>
            </a:r>
            <a:r>
              <a:rPr sz="1950" spc="6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транспортных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средствах,</a:t>
            </a:r>
            <a:r>
              <a:rPr sz="1950" spc="7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а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25" dirty="0">
                <a:solidFill>
                  <a:srgbClr val="5E5E5E"/>
                </a:solidFill>
                <a:latin typeface="Microsoft Sans Serif"/>
                <a:cs typeface="Microsoft Sans Serif"/>
              </a:rPr>
              <a:t>также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контейнеры,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перевозимые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на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морских </a:t>
            </a:r>
            <a:r>
              <a:rPr sz="1950" spc="-50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судах,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судах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внутреннего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водного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транспорта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и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судах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смешанного</a:t>
            </a:r>
            <a:r>
              <a:rPr sz="1950" spc="6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(река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-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море)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плавания,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могут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многократно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пределах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срока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временного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ввоза</a:t>
            </a:r>
            <a:endParaRPr sz="1950">
              <a:latin typeface="Microsoft Sans Serif"/>
              <a:cs typeface="Microsoft Sans Serif"/>
            </a:endParaRPr>
          </a:p>
          <a:p>
            <a:pPr marL="389255">
              <a:lnSpc>
                <a:spcPct val="100000"/>
              </a:lnSpc>
              <a:spcBef>
                <a:spcPts val="35"/>
              </a:spcBef>
            </a:pP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использоваться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для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внутренних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перевозок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по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территории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Российской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Федерации.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Срок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 – бессрочно.</a:t>
            </a:r>
            <a:r>
              <a:rPr sz="1950" b="1" spc="-1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Основание</a:t>
            </a:r>
            <a:r>
              <a:rPr sz="1950" spc="5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25" dirty="0">
                <a:solidFill>
                  <a:srgbClr val="0066CC"/>
                </a:solidFill>
                <a:latin typeface="Microsoft Sans Serif"/>
                <a:cs typeface="Microsoft Sans Serif"/>
              </a:rPr>
              <a:t>–</a:t>
            </a:r>
            <a:r>
              <a:rPr sz="1950" spc="2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-100" dirty="0">
                <a:solidFill>
                  <a:srgbClr val="0066CC"/>
                </a:solidFill>
                <a:latin typeface="Microsoft Sans Serif"/>
                <a:cs typeface="Microsoft Sans Serif"/>
              </a:rPr>
              <a:t>ФЗ</a:t>
            </a:r>
            <a:r>
              <a:rPr sz="195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от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15.04.2022</a:t>
            </a:r>
            <a:r>
              <a:rPr sz="1950" spc="5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75" dirty="0">
                <a:solidFill>
                  <a:srgbClr val="0066CC"/>
                </a:solidFill>
                <a:latin typeface="Microsoft Sans Serif"/>
                <a:cs typeface="Microsoft Sans Serif"/>
              </a:rPr>
              <a:t>№</a:t>
            </a:r>
            <a:r>
              <a:rPr sz="195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-35" dirty="0">
                <a:solidFill>
                  <a:srgbClr val="0066CC"/>
                </a:solidFill>
                <a:latin typeface="Microsoft Sans Serif"/>
                <a:cs typeface="Microsoft Sans Serif"/>
              </a:rPr>
              <a:t>92-ФЗ</a:t>
            </a:r>
            <a:endParaRPr sz="1950">
              <a:latin typeface="Microsoft Sans Serif"/>
              <a:cs typeface="Microsoft Sans Serif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735"/>
              </a:lnSpc>
            </a:pPr>
            <a:r>
              <a:rPr spc="15" dirty="0"/>
              <a:t>11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98680" y="4919296"/>
            <a:ext cx="18152745" cy="495554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89255" indent="-377190" algn="just">
              <a:lnSpc>
                <a:spcPts val="3175"/>
              </a:lnSpc>
              <a:spcBef>
                <a:spcPts val="90"/>
              </a:spcBef>
              <a:buFont typeface="Wingdings"/>
              <a:buChar char=""/>
              <a:tabLst>
                <a:tab pos="389890" algn="l"/>
              </a:tabLst>
            </a:pPr>
            <a:r>
              <a:rPr sz="2650" spc="-20" dirty="0">
                <a:solidFill>
                  <a:srgbClr val="006FC0"/>
                </a:solidFill>
                <a:latin typeface="Microsoft Sans Serif"/>
                <a:cs typeface="Microsoft Sans Serif"/>
              </a:rPr>
              <a:t>«Упрощение</a:t>
            </a:r>
            <a:r>
              <a:rPr sz="2650" spc="1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35" dirty="0">
                <a:solidFill>
                  <a:srgbClr val="006FC0"/>
                </a:solidFill>
                <a:latin typeface="Microsoft Sans Serif"/>
                <a:cs typeface="Microsoft Sans Serif"/>
              </a:rPr>
              <a:t>порядка</a:t>
            </a:r>
            <a:r>
              <a:rPr sz="2650" spc="2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и</a:t>
            </a:r>
            <a:r>
              <a:rPr sz="2650" spc="4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30" dirty="0">
                <a:solidFill>
                  <a:srgbClr val="006FC0"/>
                </a:solidFill>
                <a:latin typeface="Microsoft Sans Serif"/>
                <a:cs typeface="Microsoft Sans Serif"/>
              </a:rPr>
              <a:t>сокращение</a:t>
            </a:r>
            <a:r>
              <a:rPr sz="2650" spc="1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5" dirty="0">
                <a:solidFill>
                  <a:srgbClr val="006FC0"/>
                </a:solidFill>
                <a:latin typeface="Microsoft Sans Serif"/>
                <a:cs typeface="Microsoft Sans Serif"/>
              </a:rPr>
              <a:t>времени</a:t>
            </a:r>
            <a:r>
              <a:rPr sz="2650" spc="2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5" dirty="0">
                <a:solidFill>
                  <a:srgbClr val="006FC0"/>
                </a:solidFill>
                <a:latin typeface="Microsoft Sans Serif"/>
                <a:cs typeface="Microsoft Sans Serif"/>
              </a:rPr>
              <a:t>проведения</a:t>
            </a:r>
            <a:r>
              <a:rPr sz="2650" spc="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0" dirty="0">
                <a:solidFill>
                  <a:srgbClr val="006FC0"/>
                </a:solidFill>
                <a:latin typeface="Microsoft Sans Serif"/>
                <a:cs typeface="Microsoft Sans Serif"/>
              </a:rPr>
              <a:t>государственного</a:t>
            </a:r>
            <a:r>
              <a:rPr sz="265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30" dirty="0">
                <a:solidFill>
                  <a:srgbClr val="006FC0"/>
                </a:solidFill>
                <a:latin typeface="Microsoft Sans Serif"/>
                <a:cs typeface="Microsoft Sans Serif"/>
              </a:rPr>
              <a:t>контроля</a:t>
            </a:r>
            <a:r>
              <a:rPr sz="2650" spc="2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5" dirty="0">
                <a:solidFill>
                  <a:srgbClr val="006FC0"/>
                </a:solidFill>
                <a:latin typeface="Microsoft Sans Serif"/>
                <a:cs typeface="Microsoft Sans Serif"/>
              </a:rPr>
              <a:t>в</a:t>
            </a:r>
            <a:r>
              <a:rPr sz="2650" spc="3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35" dirty="0">
                <a:solidFill>
                  <a:srgbClr val="006FC0"/>
                </a:solidFill>
                <a:latin typeface="Microsoft Sans Serif"/>
                <a:cs typeface="Microsoft Sans Serif"/>
              </a:rPr>
              <a:t>пунктах</a:t>
            </a:r>
            <a:r>
              <a:rPr sz="2650" spc="2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35" dirty="0">
                <a:solidFill>
                  <a:srgbClr val="006FC0"/>
                </a:solidFill>
                <a:latin typeface="Microsoft Sans Serif"/>
                <a:cs typeface="Microsoft Sans Serif"/>
              </a:rPr>
              <a:t>пропуска</a:t>
            </a:r>
            <a:r>
              <a:rPr sz="2650" spc="1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40" dirty="0">
                <a:solidFill>
                  <a:srgbClr val="006FC0"/>
                </a:solidFill>
                <a:latin typeface="Microsoft Sans Serif"/>
                <a:cs typeface="Microsoft Sans Serif"/>
              </a:rPr>
              <a:t>через</a:t>
            </a:r>
            <a:endParaRPr sz="2650">
              <a:latin typeface="Microsoft Sans Serif"/>
              <a:cs typeface="Microsoft Sans Serif"/>
            </a:endParaRPr>
          </a:p>
          <a:p>
            <a:pPr marL="389255" marR="38735" algn="just">
              <a:lnSpc>
                <a:spcPts val="3170"/>
              </a:lnSpc>
              <a:spcBef>
                <a:spcPts val="105"/>
              </a:spcBef>
            </a:pPr>
            <a:r>
              <a:rPr sz="2650" spc="-15" dirty="0">
                <a:solidFill>
                  <a:srgbClr val="006FC0"/>
                </a:solidFill>
                <a:latin typeface="Microsoft Sans Serif"/>
                <a:cs typeface="Microsoft Sans Serif"/>
              </a:rPr>
              <a:t>государственную </a:t>
            </a:r>
            <a:r>
              <a:rPr sz="2650" spc="-20" dirty="0">
                <a:solidFill>
                  <a:srgbClr val="006FC0"/>
                </a:solidFill>
                <a:latin typeface="Microsoft Sans Serif"/>
                <a:cs typeface="Microsoft Sans Serif"/>
              </a:rPr>
              <a:t>границу </a:t>
            </a:r>
            <a:r>
              <a:rPr sz="2650" spc="-25" dirty="0">
                <a:solidFill>
                  <a:srgbClr val="006FC0"/>
                </a:solidFill>
                <a:latin typeface="Microsoft Sans Serif"/>
                <a:cs typeface="Microsoft Sans Serif"/>
              </a:rPr>
              <a:t>Российской </a:t>
            </a:r>
            <a:r>
              <a:rPr sz="2650" spc="-40" dirty="0">
                <a:solidFill>
                  <a:srgbClr val="006FC0"/>
                </a:solidFill>
                <a:latin typeface="Microsoft Sans Serif"/>
                <a:cs typeface="Microsoft Sans Serif"/>
              </a:rPr>
              <a:t>Федерации </a:t>
            </a:r>
            <a:r>
              <a:rPr sz="2650" spc="-20" dirty="0">
                <a:solidFill>
                  <a:srgbClr val="006FC0"/>
                </a:solidFill>
                <a:latin typeface="Microsoft Sans Serif"/>
                <a:cs typeface="Microsoft Sans Serif"/>
              </a:rPr>
              <a:t>(транспортного, </a:t>
            </a:r>
            <a:r>
              <a:rPr sz="2650" spc="-25" dirty="0">
                <a:solidFill>
                  <a:srgbClr val="006FC0"/>
                </a:solidFill>
                <a:latin typeface="Microsoft Sans Serif"/>
                <a:cs typeface="Microsoft Sans Serif"/>
              </a:rPr>
              <a:t>пограничного, </a:t>
            </a:r>
            <a:r>
              <a:rPr sz="2650" spc="-30" dirty="0">
                <a:solidFill>
                  <a:srgbClr val="006FC0"/>
                </a:solidFill>
                <a:latin typeface="Microsoft Sans Serif"/>
                <a:cs typeface="Microsoft Sans Serif"/>
              </a:rPr>
              <a:t>таможенного, </a:t>
            </a:r>
            <a:r>
              <a:rPr sz="2650" spc="-15" dirty="0">
                <a:solidFill>
                  <a:srgbClr val="006FC0"/>
                </a:solidFill>
                <a:latin typeface="Microsoft Sans Serif"/>
                <a:cs typeface="Microsoft Sans Serif"/>
              </a:rPr>
              <a:t>фитосанитарного, </a:t>
            </a:r>
            <a:r>
              <a:rPr sz="2650" spc="-69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5" dirty="0">
                <a:solidFill>
                  <a:srgbClr val="006FC0"/>
                </a:solidFill>
                <a:latin typeface="Microsoft Sans Serif"/>
                <a:cs typeface="Microsoft Sans Serif"/>
              </a:rPr>
              <a:t>санитарно-карантинного,</a:t>
            </a:r>
            <a:r>
              <a:rPr sz="2650" spc="-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0" dirty="0">
                <a:solidFill>
                  <a:srgbClr val="006FC0"/>
                </a:solidFill>
                <a:latin typeface="Microsoft Sans Serif"/>
                <a:cs typeface="Microsoft Sans Serif"/>
              </a:rPr>
              <a:t>ветеринарного)»</a:t>
            </a:r>
            <a:endParaRPr sz="2650">
              <a:latin typeface="Microsoft Sans Serif"/>
              <a:cs typeface="Microsoft Sans Serif"/>
            </a:endParaRPr>
          </a:p>
          <a:p>
            <a:pPr marL="389255" algn="just">
              <a:lnSpc>
                <a:spcPts val="2670"/>
              </a:lnSpc>
            </a:pPr>
            <a:r>
              <a:rPr sz="2300" spc="-70" dirty="0">
                <a:solidFill>
                  <a:srgbClr val="0066CC"/>
                </a:solidFill>
                <a:latin typeface="Microsoft Sans Serif"/>
                <a:cs typeface="Microsoft Sans Serif"/>
              </a:rPr>
              <a:t>Для</a:t>
            </a:r>
            <a:r>
              <a:rPr sz="230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20" dirty="0">
                <a:solidFill>
                  <a:srgbClr val="0066CC"/>
                </a:solidFill>
                <a:latin typeface="Microsoft Sans Serif"/>
                <a:cs typeface="Microsoft Sans Serif"/>
              </a:rPr>
              <a:t>оптимизации</a:t>
            </a:r>
            <a:r>
              <a:rPr sz="2300" spc="7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действий</a:t>
            </a:r>
            <a:r>
              <a:rPr sz="230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10" dirty="0">
                <a:solidFill>
                  <a:srgbClr val="0066CC"/>
                </a:solidFill>
                <a:latin typeface="Microsoft Sans Serif"/>
                <a:cs typeface="Microsoft Sans Serif"/>
              </a:rPr>
              <a:t>должностных</a:t>
            </a:r>
            <a:r>
              <a:rPr sz="2300" spc="6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5" dirty="0">
                <a:solidFill>
                  <a:srgbClr val="0066CC"/>
                </a:solidFill>
                <a:latin typeface="Microsoft Sans Serif"/>
                <a:cs typeface="Microsoft Sans Serif"/>
              </a:rPr>
              <a:t>лиц</a:t>
            </a:r>
            <a:r>
              <a:rPr sz="230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20" dirty="0">
                <a:solidFill>
                  <a:srgbClr val="0066CC"/>
                </a:solidFill>
                <a:latin typeface="Microsoft Sans Serif"/>
                <a:cs typeface="Microsoft Sans Serif"/>
              </a:rPr>
              <a:t>таможенных</a:t>
            </a:r>
            <a:r>
              <a:rPr sz="2300" spc="6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5" dirty="0">
                <a:solidFill>
                  <a:srgbClr val="0066CC"/>
                </a:solidFill>
                <a:latin typeface="Microsoft Sans Serif"/>
                <a:cs typeface="Microsoft Sans Serif"/>
              </a:rPr>
              <a:t>органов</a:t>
            </a:r>
            <a:r>
              <a:rPr sz="2300" spc="5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и</a:t>
            </a:r>
            <a:r>
              <a:rPr sz="230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15" dirty="0">
                <a:solidFill>
                  <a:srgbClr val="0066CC"/>
                </a:solidFill>
                <a:latin typeface="Microsoft Sans Serif"/>
                <a:cs typeface="Microsoft Sans Serif"/>
              </a:rPr>
              <a:t>сокращения</a:t>
            </a:r>
            <a:r>
              <a:rPr sz="230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25" dirty="0">
                <a:solidFill>
                  <a:srgbClr val="0066CC"/>
                </a:solidFill>
                <a:latin typeface="Microsoft Sans Serif"/>
                <a:cs typeface="Microsoft Sans Serif"/>
              </a:rPr>
              <a:t>сроков</a:t>
            </a:r>
            <a:r>
              <a:rPr sz="2300" spc="5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5" dirty="0">
                <a:solidFill>
                  <a:srgbClr val="0066CC"/>
                </a:solidFill>
                <a:latin typeface="Microsoft Sans Serif"/>
                <a:cs typeface="Microsoft Sans Serif"/>
              </a:rPr>
              <a:t>проведения</a:t>
            </a:r>
            <a:r>
              <a:rPr sz="2300" spc="5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20" dirty="0">
                <a:solidFill>
                  <a:srgbClr val="0066CC"/>
                </a:solidFill>
                <a:latin typeface="Microsoft Sans Serif"/>
                <a:cs typeface="Microsoft Sans Serif"/>
              </a:rPr>
              <a:t>таможенного</a:t>
            </a:r>
            <a:r>
              <a:rPr sz="2300" spc="7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15" dirty="0">
                <a:solidFill>
                  <a:srgbClr val="0066CC"/>
                </a:solidFill>
                <a:latin typeface="Microsoft Sans Serif"/>
                <a:cs typeface="Microsoft Sans Serif"/>
              </a:rPr>
              <a:t>контроля</a:t>
            </a:r>
            <a:r>
              <a:rPr sz="2300" spc="15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были</a:t>
            </a:r>
            <a:endParaRPr sz="1950">
              <a:latin typeface="Microsoft Sans Serif"/>
              <a:cs typeface="Microsoft Sans Serif"/>
            </a:endParaRPr>
          </a:p>
          <a:p>
            <a:pPr marL="389255" marR="180975" algn="just">
              <a:lnSpc>
                <a:spcPct val="101499"/>
              </a:lnSpc>
              <a:spcBef>
                <a:spcPts val="10"/>
              </a:spcBef>
            </a:pP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пересмотрены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технологические схемы организации пропуска через </a:t>
            </a:r>
            <a:r>
              <a:rPr sz="1950" b="1" spc="5" dirty="0">
                <a:solidFill>
                  <a:srgbClr val="5E5E5E"/>
                </a:solidFill>
                <a:latin typeface="Arial"/>
                <a:cs typeface="Arial"/>
              </a:rPr>
              <a:t>госграницу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. </a:t>
            </a:r>
            <a:r>
              <a:rPr sz="1950" spc="-45" dirty="0">
                <a:solidFill>
                  <a:srgbClr val="5E5E5E"/>
                </a:solidFill>
                <a:latin typeface="Microsoft Sans Serif"/>
                <a:cs typeface="Microsoft Sans Serif"/>
              </a:rPr>
              <a:t>Для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ускорения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движения руководителям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таможенных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органов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 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пунктах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пропуска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обеспечивается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организация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изменения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направления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движения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транспортных средств (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реверсивного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движения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).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Товары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первой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необходимости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и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продовольствия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исключены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30" dirty="0">
                <a:solidFill>
                  <a:srgbClr val="5E5E5E"/>
                </a:solidFill>
                <a:latin typeface="Microsoft Sans Serif"/>
                <a:cs typeface="Microsoft Sans Serif"/>
              </a:rPr>
              <a:t>из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области</a:t>
            </a:r>
            <a:r>
              <a:rPr sz="1950" b="1" spc="3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профилей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 риска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.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отношении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этих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товаров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снижена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частота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применения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мер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по</a:t>
            </a:r>
            <a:endParaRPr sz="1950">
              <a:latin typeface="Microsoft Sans Serif"/>
              <a:cs typeface="Microsoft Sans Serif"/>
            </a:endParaRPr>
          </a:p>
          <a:p>
            <a:pPr marL="389255" algn="just">
              <a:lnSpc>
                <a:spcPct val="100000"/>
              </a:lnSpc>
              <a:spcBef>
                <a:spcPts val="35"/>
              </a:spcBef>
            </a:pP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минимизации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рисков.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Срок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 –</a:t>
            </a:r>
            <a:r>
              <a:rPr sz="1950" b="1" spc="2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бессрочно.</a:t>
            </a:r>
            <a:r>
              <a:rPr sz="1950" b="1" spc="-1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Основание</a:t>
            </a:r>
            <a:r>
              <a:rPr sz="1950" spc="5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25" dirty="0">
                <a:solidFill>
                  <a:srgbClr val="0066CC"/>
                </a:solidFill>
                <a:latin typeface="Microsoft Sans Serif"/>
                <a:cs typeface="Microsoft Sans Serif"/>
              </a:rPr>
              <a:t>–</a:t>
            </a:r>
            <a:r>
              <a:rPr sz="195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0066CC"/>
                </a:solidFill>
                <a:latin typeface="Microsoft Sans Serif"/>
                <a:cs typeface="Microsoft Sans Serif"/>
              </a:rPr>
              <a:t>распоряжение</a:t>
            </a:r>
            <a:r>
              <a:rPr sz="1950" spc="6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-45" dirty="0">
                <a:solidFill>
                  <a:srgbClr val="0066CC"/>
                </a:solidFill>
                <a:latin typeface="Microsoft Sans Serif"/>
                <a:cs typeface="Microsoft Sans Serif"/>
              </a:rPr>
              <a:t>ФТС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от</a:t>
            </a:r>
            <a:r>
              <a:rPr sz="195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0066CC"/>
                </a:solidFill>
                <a:latin typeface="Microsoft Sans Serif"/>
                <a:cs typeface="Microsoft Sans Serif"/>
              </a:rPr>
              <a:t>25.03.2022</a:t>
            </a:r>
            <a:r>
              <a:rPr sz="195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75" dirty="0">
                <a:solidFill>
                  <a:srgbClr val="0066CC"/>
                </a:solidFill>
                <a:latin typeface="Microsoft Sans Serif"/>
                <a:cs typeface="Microsoft Sans Serif"/>
              </a:rPr>
              <a:t>№</a:t>
            </a:r>
            <a:r>
              <a:rPr sz="195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106-р</a:t>
            </a:r>
            <a:endParaRPr sz="19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050">
              <a:latin typeface="Microsoft Sans Serif"/>
              <a:cs typeface="Microsoft Sans Serif"/>
            </a:endParaRPr>
          </a:p>
          <a:p>
            <a:pPr marL="389255" marR="62230">
              <a:lnSpc>
                <a:spcPct val="101600"/>
              </a:lnSpc>
            </a:pPr>
            <a:r>
              <a:rPr sz="2300" spc="-70" dirty="0">
                <a:solidFill>
                  <a:srgbClr val="0066CC"/>
                </a:solidFill>
                <a:latin typeface="Microsoft Sans Serif"/>
                <a:cs typeface="Microsoft Sans Serif"/>
              </a:rPr>
              <a:t>Для</a:t>
            </a:r>
            <a:r>
              <a:rPr sz="230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5" dirty="0">
                <a:solidFill>
                  <a:srgbClr val="0066CC"/>
                </a:solidFill>
                <a:latin typeface="Microsoft Sans Serif"/>
                <a:cs typeface="Microsoft Sans Serif"/>
              </a:rPr>
              <a:t>упрощения</a:t>
            </a:r>
            <a:r>
              <a:rPr sz="230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15" dirty="0">
                <a:solidFill>
                  <a:srgbClr val="0066CC"/>
                </a:solidFill>
                <a:latin typeface="Microsoft Sans Serif"/>
                <a:cs typeface="Microsoft Sans Serif"/>
              </a:rPr>
              <a:t>передвижения</a:t>
            </a:r>
            <a:r>
              <a:rPr sz="2300" spc="6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25" dirty="0">
                <a:solidFill>
                  <a:srgbClr val="0066CC"/>
                </a:solidFill>
                <a:latin typeface="Microsoft Sans Serif"/>
                <a:cs typeface="Microsoft Sans Serif"/>
              </a:rPr>
              <a:t>физических</a:t>
            </a:r>
            <a:r>
              <a:rPr sz="2300" spc="5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5" dirty="0">
                <a:solidFill>
                  <a:srgbClr val="0066CC"/>
                </a:solidFill>
                <a:latin typeface="Microsoft Sans Serif"/>
                <a:cs typeface="Microsoft Sans Serif"/>
              </a:rPr>
              <a:t>лиц</a:t>
            </a:r>
            <a:r>
              <a:rPr sz="230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5" dirty="0">
                <a:solidFill>
                  <a:srgbClr val="0066CC"/>
                </a:solidFill>
                <a:latin typeface="Microsoft Sans Serif"/>
                <a:cs typeface="Microsoft Sans Serif"/>
              </a:rPr>
              <a:t>на</a:t>
            </a:r>
            <a:r>
              <a:rPr sz="230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10" dirty="0">
                <a:solidFill>
                  <a:srgbClr val="0066CC"/>
                </a:solidFill>
                <a:latin typeface="Microsoft Sans Serif"/>
                <a:cs typeface="Microsoft Sans Serif"/>
              </a:rPr>
              <a:t>личном</a:t>
            </a:r>
            <a:r>
              <a:rPr sz="2300" spc="6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5" dirty="0">
                <a:solidFill>
                  <a:srgbClr val="0066CC"/>
                </a:solidFill>
                <a:latin typeface="Microsoft Sans Serif"/>
                <a:cs typeface="Microsoft Sans Serif"/>
              </a:rPr>
              <a:t>автотранспорте</a:t>
            </a:r>
            <a:r>
              <a:rPr sz="2300" spc="7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в</a:t>
            </a:r>
            <a:r>
              <a:rPr sz="230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20" dirty="0">
                <a:solidFill>
                  <a:srgbClr val="0066CC"/>
                </a:solidFill>
                <a:latin typeface="Microsoft Sans Serif"/>
                <a:cs typeface="Microsoft Sans Serif"/>
              </a:rPr>
              <a:t>качестве</a:t>
            </a:r>
            <a:r>
              <a:rPr sz="2300" spc="5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20" dirty="0">
                <a:solidFill>
                  <a:srgbClr val="0066CC"/>
                </a:solidFill>
                <a:latin typeface="Microsoft Sans Serif"/>
                <a:cs typeface="Microsoft Sans Serif"/>
              </a:rPr>
              <a:t>пассажирской</a:t>
            </a:r>
            <a:r>
              <a:rPr sz="230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15" dirty="0">
                <a:solidFill>
                  <a:srgbClr val="0066CC"/>
                </a:solidFill>
                <a:latin typeface="Microsoft Sans Serif"/>
                <a:cs typeface="Microsoft Sans Serif"/>
              </a:rPr>
              <a:t>таможенной</a:t>
            </a:r>
            <a:r>
              <a:rPr sz="2300" spc="6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15" dirty="0">
                <a:solidFill>
                  <a:srgbClr val="0066CC"/>
                </a:solidFill>
                <a:latin typeface="Microsoft Sans Serif"/>
                <a:cs typeface="Microsoft Sans Serif"/>
              </a:rPr>
              <a:t>декларации</a:t>
            </a:r>
            <a:r>
              <a:rPr sz="2300" spc="1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при </a:t>
            </a:r>
            <a:r>
              <a:rPr sz="1950" spc="-50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неоднократном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перемещении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через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пункты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пропуска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автотранспортных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средств,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зарегистрированных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третьих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государствах,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предусмотрено</a:t>
            </a:r>
            <a:endParaRPr sz="1950">
              <a:latin typeface="Microsoft Sans Serif"/>
              <a:cs typeface="Microsoft Sans Serif"/>
            </a:endParaRPr>
          </a:p>
          <a:p>
            <a:pPr marL="389255" marR="47625">
              <a:lnSpc>
                <a:spcPct val="101499"/>
              </a:lnSpc>
            </a:pP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использование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5" dirty="0">
                <a:solidFill>
                  <a:srgbClr val="5E5E5E"/>
                </a:solidFill>
                <a:latin typeface="Arial"/>
                <a:cs typeface="Arial"/>
              </a:rPr>
              <a:t>учетной</a:t>
            </a:r>
            <a:r>
              <a:rPr sz="1950" b="1" spc="5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карточки</a:t>
            </a:r>
            <a:r>
              <a:rPr sz="1950" b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транспортного</a:t>
            </a:r>
            <a:r>
              <a:rPr sz="1950" b="1" spc="3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средства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.</a:t>
            </a:r>
            <a:r>
              <a:rPr sz="1950" spc="6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Учетная</a:t>
            </a:r>
            <a:r>
              <a:rPr sz="1950" b="1" spc="3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карточка</a:t>
            </a:r>
            <a:r>
              <a:rPr sz="1950" b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заполняется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1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20" dirty="0">
                <a:solidFill>
                  <a:srgbClr val="5E5E5E"/>
                </a:solidFill>
                <a:latin typeface="Microsoft Sans Serif"/>
                <a:cs typeface="Microsoft Sans Serif"/>
              </a:rPr>
              <a:t>раз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и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действует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на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протяжении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1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года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при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условии 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неоднократного</a:t>
            </a:r>
            <a:r>
              <a:rPr sz="1950" spc="6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пересечения</a:t>
            </a:r>
            <a:r>
              <a:rPr sz="1950" spc="7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физическими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 лицами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таможенной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границы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ЕАЭС.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Меры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позволяют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сократить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общее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время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на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совершение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таможенных </a:t>
            </a:r>
            <a:r>
              <a:rPr sz="1950" spc="-50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операций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отношении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легкового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транспорта,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перемещаемого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физическими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лицами,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до</a:t>
            </a:r>
            <a:r>
              <a:rPr sz="1950" b="1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20 </a:t>
            </a:r>
            <a:r>
              <a:rPr sz="1950" b="1" spc="5" dirty="0">
                <a:solidFill>
                  <a:srgbClr val="5E5E5E"/>
                </a:solidFill>
                <a:latin typeface="Arial"/>
                <a:cs typeface="Arial"/>
              </a:rPr>
              <a:t>минут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.</a:t>
            </a:r>
            <a:endParaRPr sz="1950">
              <a:latin typeface="Microsoft Sans Serif"/>
              <a:cs typeface="Microsoft Sans Serif"/>
            </a:endParaRPr>
          </a:p>
          <a:p>
            <a:pPr marL="389255">
              <a:lnSpc>
                <a:spcPct val="100000"/>
              </a:lnSpc>
              <a:spcBef>
                <a:spcPts val="35"/>
              </a:spcBef>
            </a:pP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Срок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–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до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 25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марта</a:t>
            </a:r>
            <a:r>
              <a:rPr sz="1950" b="1" spc="3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2023</a:t>
            </a:r>
            <a:r>
              <a:rPr sz="1950" b="1" spc="2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г.</a:t>
            </a:r>
            <a:r>
              <a:rPr sz="1950" b="1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Основание</a:t>
            </a:r>
            <a:r>
              <a:rPr sz="1950" spc="5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0066CC"/>
                </a:solidFill>
                <a:latin typeface="Microsoft Sans Serif"/>
                <a:cs typeface="Microsoft Sans Serif"/>
              </a:rPr>
              <a:t>-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0066CC"/>
                </a:solidFill>
                <a:latin typeface="Microsoft Sans Serif"/>
                <a:cs typeface="Microsoft Sans Serif"/>
              </a:rPr>
              <a:t>распоряжение</a:t>
            </a:r>
            <a:r>
              <a:rPr sz="195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-45" dirty="0">
                <a:solidFill>
                  <a:srgbClr val="0066CC"/>
                </a:solidFill>
                <a:latin typeface="Microsoft Sans Serif"/>
                <a:cs typeface="Microsoft Sans Serif"/>
              </a:rPr>
              <a:t>ФТС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от</a:t>
            </a:r>
            <a:r>
              <a:rPr sz="195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0066CC"/>
                </a:solidFill>
                <a:latin typeface="Microsoft Sans Serif"/>
                <a:cs typeface="Microsoft Sans Serif"/>
              </a:rPr>
              <a:t>23.03.2022</a:t>
            </a:r>
            <a:r>
              <a:rPr sz="195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75" dirty="0">
                <a:solidFill>
                  <a:srgbClr val="0066CC"/>
                </a:solidFill>
                <a:latin typeface="Microsoft Sans Serif"/>
                <a:cs typeface="Microsoft Sans Serif"/>
              </a:rPr>
              <a:t>№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98-р</a:t>
            </a:r>
            <a:endParaRPr sz="195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2399665">
              <a:lnSpc>
                <a:spcPct val="100000"/>
              </a:lnSpc>
              <a:spcBef>
                <a:spcPts val="130"/>
              </a:spcBef>
            </a:pPr>
            <a:r>
              <a:rPr spc="10" dirty="0"/>
              <a:t>Упрощение</a:t>
            </a:r>
            <a:r>
              <a:rPr spc="5" dirty="0"/>
              <a:t> </a:t>
            </a:r>
            <a:r>
              <a:rPr spc="15" dirty="0"/>
              <a:t>формальностей</a:t>
            </a:r>
            <a:r>
              <a:rPr spc="-15" dirty="0"/>
              <a:t> </a:t>
            </a:r>
            <a:r>
              <a:rPr spc="15" dirty="0"/>
              <a:t>при</a:t>
            </a:r>
            <a:r>
              <a:rPr spc="10" dirty="0"/>
              <a:t> </a:t>
            </a:r>
            <a:r>
              <a:rPr spc="15" dirty="0"/>
              <a:t>ввозе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741338" y="1766647"/>
            <a:ext cx="8059420" cy="431165"/>
          </a:xfrm>
          <a:prstGeom prst="rect">
            <a:avLst/>
          </a:prstGeom>
          <a:solidFill>
            <a:srgbClr val="CCEBFF"/>
          </a:solidFill>
        </p:spPr>
        <p:txBody>
          <a:bodyPr vert="horz" wrap="square" lIns="0" tIns="31114" rIns="0" bIns="0" rtlCol="0">
            <a:spAutoFit/>
          </a:bodyPr>
          <a:lstStyle/>
          <a:p>
            <a:pPr marL="75565">
              <a:lnSpc>
                <a:spcPct val="100000"/>
              </a:lnSpc>
              <a:spcBef>
                <a:spcPts val="244"/>
              </a:spcBef>
            </a:pP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МНОГОКРАТНОЕ</a:t>
            </a:r>
            <a:r>
              <a:rPr sz="2300" b="1" spc="4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spc="-5" dirty="0">
                <a:solidFill>
                  <a:srgbClr val="006FC0"/>
                </a:solidFill>
                <a:latin typeface="Arial"/>
                <a:cs typeface="Arial"/>
              </a:rPr>
              <a:t>ИСПОЛЬЗОВАНИЕ</a:t>
            </a:r>
            <a:r>
              <a:rPr sz="2300" b="1" spc="5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spc="-5" dirty="0">
                <a:solidFill>
                  <a:srgbClr val="006FC0"/>
                </a:solidFill>
                <a:latin typeface="Arial"/>
                <a:cs typeface="Arial"/>
              </a:rPr>
              <a:t>КОНТЕЙНЕРОВ</a:t>
            </a:r>
            <a:endParaRPr sz="23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41338" y="4370128"/>
            <a:ext cx="11024870" cy="431165"/>
          </a:xfrm>
          <a:prstGeom prst="rect">
            <a:avLst/>
          </a:prstGeom>
          <a:solidFill>
            <a:srgbClr val="CCEBFF"/>
          </a:solidFill>
        </p:spPr>
        <p:txBody>
          <a:bodyPr vert="horz" wrap="square" lIns="0" tIns="31115" rIns="0" bIns="0" rtlCol="0">
            <a:spAutoFit/>
          </a:bodyPr>
          <a:lstStyle/>
          <a:p>
            <a:pPr marL="75565">
              <a:lnSpc>
                <a:spcPct val="100000"/>
              </a:lnSpc>
              <a:spcBef>
                <a:spcPts val="245"/>
              </a:spcBef>
            </a:pP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ОПТИМИЗАЦИЯ</a:t>
            </a:r>
            <a:r>
              <a:rPr sz="2300" b="1" spc="4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spc="-5" dirty="0">
                <a:solidFill>
                  <a:srgbClr val="006FC0"/>
                </a:solidFill>
                <a:latin typeface="Arial"/>
                <a:cs typeface="Arial"/>
              </a:rPr>
              <a:t>КОНТРОЛЬНЫХ</a:t>
            </a:r>
            <a:r>
              <a:rPr sz="2300" b="1" spc="4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МЕРОПРИЯТИЙ</a:t>
            </a:r>
            <a:r>
              <a:rPr sz="2300" b="1" spc="5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В</a:t>
            </a:r>
            <a:r>
              <a:rPr sz="2300" b="1" spc="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ПУНКТАХ</a:t>
            </a:r>
            <a:r>
              <a:rPr sz="2300" b="1" spc="3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spc="-5" dirty="0">
                <a:solidFill>
                  <a:srgbClr val="006FC0"/>
                </a:solidFill>
                <a:latin typeface="Arial"/>
                <a:cs typeface="Arial"/>
              </a:rPr>
              <a:t>ПРОПУСКА</a:t>
            </a:r>
            <a:endParaRPr sz="23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4330" y="2272424"/>
            <a:ext cx="18396585" cy="374967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389255" marR="5080" indent="-377190">
              <a:lnSpc>
                <a:spcPct val="100600"/>
              </a:lnSpc>
              <a:spcBef>
                <a:spcPts val="75"/>
              </a:spcBef>
              <a:buFont typeface="Wingdings"/>
              <a:buChar char=""/>
              <a:tabLst>
                <a:tab pos="389890" algn="l"/>
              </a:tabLst>
            </a:pPr>
            <a:r>
              <a:rPr sz="2650" spc="-25" dirty="0">
                <a:solidFill>
                  <a:srgbClr val="006FC0"/>
                </a:solidFill>
                <a:latin typeface="Microsoft Sans Serif"/>
                <a:cs typeface="Microsoft Sans Serif"/>
              </a:rPr>
              <a:t>«Снижение </a:t>
            </a:r>
            <a:r>
              <a:rPr sz="2650" spc="-40" dirty="0">
                <a:solidFill>
                  <a:srgbClr val="006FC0"/>
                </a:solidFill>
                <a:latin typeface="Microsoft Sans Serif"/>
                <a:cs typeface="Microsoft Sans Serif"/>
              </a:rPr>
              <a:t>риска </a:t>
            </a:r>
            <a:r>
              <a:rPr sz="2650" spc="-15" dirty="0">
                <a:solidFill>
                  <a:srgbClr val="006FC0"/>
                </a:solidFill>
                <a:latin typeface="Microsoft Sans Serif"/>
                <a:cs typeface="Microsoft Sans Serif"/>
              </a:rPr>
              <a:t>привлечения </a:t>
            </a:r>
            <a:r>
              <a:rPr sz="2650" spc="-25" dirty="0">
                <a:solidFill>
                  <a:srgbClr val="006FC0"/>
                </a:solidFill>
                <a:latin typeface="Microsoft Sans Serif"/>
                <a:cs typeface="Microsoft Sans Serif"/>
              </a:rPr>
              <a:t>субъектов предпринимательской 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деятельности </a:t>
            </a:r>
            <a:r>
              <a:rPr sz="2650" spc="-170" dirty="0">
                <a:solidFill>
                  <a:srgbClr val="006FC0"/>
                </a:solidFill>
                <a:latin typeface="Microsoft Sans Serif"/>
                <a:cs typeface="Microsoft Sans Serif"/>
              </a:rPr>
              <a:t>к</a:t>
            </a:r>
            <a:r>
              <a:rPr sz="2650" spc="-16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5" dirty="0">
                <a:solidFill>
                  <a:srgbClr val="006FC0"/>
                </a:solidFill>
                <a:latin typeface="Microsoft Sans Serif"/>
                <a:cs typeface="Microsoft Sans Serif"/>
              </a:rPr>
              <a:t>административной 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 ответственности </a:t>
            </a:r>
            <a:r>
              <a:rPr sz="2650" spc="-65" dirty="0">
                <a:solidFill>
                  <a:srgbClr val="006FC0"/>
                </a:solidFill>
                <a:latin typeface="Microsoft Sans Serif"/>
                <a:cs typeface="Microsoft Sans Serif"/>
              </a:rPr>
              <a:t>за</a:t>
            </a:r>
            <a:r>
              <a:rPr sz="2650" spc="2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5" dirty="0">
                <a:solidFill>
                  <a:srgbClr val="006FC0"/>
                </a:solidFill>
                <a:latin typeface="Microsoft Sans Serif"/>
                <a:cs typeface="Microsoft Sans Serif"/>
              </a:rPr>
              <a:t>нарушение</a:t>
            </a:r>
            <a:r>
              <a:rPr sz="2650" spc="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5" dirty="0">
                <a:solidFill>
                  <a:srgbClr val="006FC0"/>
                </a:solidFill>
                <a:latin typeface="Microsoft Sans Serif"/>
                <a:cs typeface="Microsoft Sans Serif"/>
              </a:rPr>
              <a:t>условий 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и</a:t>
            </a:r>
            <a:r>
              <a:rPr sz="2650" spc="3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35" dirty="0">
                <a:solidFill>
                  <a:srgbClr val="006FC0"/>
                </a:solidFill>
                <a:latin typeface="Microsoft Sans Serif"/>
                <a:cs typeface="Microsoft Sans Serif"/>
              </a:rPr>
              <a:t>сроков</a:t>
            </a:r>
            <a:r>
              <a:rPr sz="2650" spc="1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30" dirty="0">
                <a:solidFill>
                  <a:srgbClr val="006FC0"/>
                </a:solidFill>
                <a:latin typeface="Microsoft Sans Serif"/>
                <a:cs typeface="Microsoft Sans Serif"/>
              </a:rPr>
              <a:t>таможенной</a:t>
            </a:r>
            <a:r>
              <a:rPr sz="2650" spc="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5" dirty="0">
                <a:solidFill>
                  <a:srgbClr val="006FC0"/>
                </a:solidFill>
                <a:latin typeface="Microsoft Sans Serif"/>
                <a:cs typeface="Microsoft Sans Serif"/>
              </a:rPr>
              <a:t>процедуры</a:t>
            </a:r>
            <a:r>
              <a:rPr sz="2650" spc="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5" dirty="0">
                <a:solidFill>
                  <a:srgbClr val="006FC0"/>
                </a:solidFill>
                <a:latin typeface="Microsoft Sans Serif"/>
                <a:cs typeface="Microsoft Sans Serif"/>
              </a:rPr>
              <a:t>временного</a:t>
            </a:r>
            <a:r>
              <a:rPr sz="2650" spc="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30" dirty="0">
                <a:solidFill>
                  <a:srgbClr val="006FC0"/>
                </a:solidFill>
                <a:latin typeface="Microsoft Sans Serif"/>
                <a:cs typeface="Microsoft Sans Serif"/>
              </a:rPr>
              <a:t>ввоза</a:t>
            </a:r>
            <a:r>
              <a:rPr sz="2650" spc="1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30" dirty="0">
                <a:solidFill>
                  <a:srgbClr val="006FC0"/>
                </a:solidFill>
                <a:latin typeface="Microsoft Sans Serif"/>
                <a:cs typeface="Microsoft Sans Serif"/>
              </a:rPr>
              <a:t>(допуска)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30" dirty="0">
                <a:solidFill>
                  <a:srgbClr val="006FC0"/>
                </a:solidFill>
                <a:latin typeface="Microsoft Sans Serif"/>
                <a:cs typeface="Microsoft Sans Serif"/>
              </a:rPr>
              <a:t>путем </a:t>
            </a:r>
            <a:r>
              <a:rPr sz="2650" spc="-25" dirty="0">
                <a:solidFill>
                  <a:srgbClr val="006FC0"/>
                </a:solidFill>
                <a:latin typeface="Microsoft Sans Serif"/>
                <a:cs typeface="Microsoft Sans Serif"/>
              </a:rPr>
              <a:t> разъяснений</a:t>
            </a:r>
            <a:r>
              <a:rPr sz="2650" spc="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35" dirty="0">
                <a:solidFill>
                  <a:srgbClr val="006FC0"/>
                </a:solidFill>
                <a:latin typeface="Microsoft Sans Serif"/>
                <a:cs typeface="Microsoft Sans Serif"/>
              </a:rPr>
              <a:t>порядка</a:t>
            </a:r>
            <a:r>
              <a:rPr sz="2650" spc="1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и</a:t>
            </a:r>
            <a:r>
              <a:rPr sz="2650" spc="3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способов</a:t>
            </a:r>
            <a:r>
              <a:rPr sz="265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ее</a:t>
            </a:r>
            <a:r>
              <a:rPr sz="2650" spc="2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5" dirty="0">
                <a:solidFill>
                  <a:srgbClr val="006FC0"/>
                </a:solidFill>
                <a:latin typeface="Microsoft Sans Serif"/>
                <a:cs typeface="Microsoft Sans Serif"/>
              </a:rPr>
              <a:t>завершения</a:t>
            </a:r>
            <a:r>
              <a:rPr sz="2650" spc="1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5" dirty="0">
                <a:solidFill>
                  <a:srgbClr val="006FC0"/>
                </a:solidFill>
                <a:latin typeface="Microsoft Sans Serif"/>
                <a:cs typeface="Microsoft Sans Serif"/>
              </a:rPr>
              <a:t>в</a:t>
            </a:r>
            <a:r>
              <a:rPr sz="2650" spc="2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5" dirty="0">
                <a:solidFill>
                  <a:srgbClr val="006FC0"/>
                </a:solidFill>
                <a:latin typeface="Microsoft Sans Serif"/>
                <a:cs typeface="Microsoft Sans Serif"/>
              </a:rPr>
              <a:t>условиях </a:t>
            </a:r>
            <a:r>
              <a:rPr sz="2650" spc="-25" dirty="0">
                <a:solidFill>
                  <a:srgbClr val="006FC0"/>
                </a:solidFill>
                <a:latin typeface="Microsoft Sans Serif"/>
                <a:cs typeface="Microsoft Sans Serif"/>
              </a:rPr>
              <a:t>применения</a:t>
            </a:r>
            <a:r>
              <a:rPr sz="2650" spc="2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30" dirty="0">
                <a:solidFill>
                  <a:srgbClr val="006FC0"/>
                </a:solidFill>
                <a:latin typeface="Microsoft Sans Serif"/>
                <a:cs typeface="Microsoft Sans Serif"/>
              </a:rPr>
              <a:t>мер</a:t>
            </a:r>
            <a:r>
              <a:rPr sz="2650" spc="1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30" dirty="0">
                <a:solidFill>
                  <a:srgbClr val="006FC0"/>
                </a:solidFill>
                <a:latin typeface="Microsoft Sans Serif"/>
                <a:cs typeface="Microsoft Sans Serif"/>
              </a:rPr>
              <a:t>санкционного</a:t>
            </a:r>
            <a:r>
              <a:rPr sz="2650" spc="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5" dirty="0">
                <a:solidFill>
                  <a:srgbClr val="006FC0"/>
                </a:solidFill>
                <a:latin typeface="Microsoft Sans Serif"/>
                <a:cs typeface="Microsoft Sans Serif"/>
              </a:rPr>
              <a:t>характера</a:t>
            </a:r>
            <a:r>
              <a:rPr sz="2650" spc="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5" dirty="0">
                <a:solidFill>
                  <a:srgbClr val="006FC0"/>
                </a:solidFill>
                <a:latin typeface="Microsoft Sans Serif"/>
                <a:cs typeface="Microsoft Sans Serif"/>
              </a:rPr>
              <a:t>либо </a:t>
            </a:r>
            <a:r>
              <a:rPr sz="265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ответных</a:t>
            </a:r>
            <a:r>
              <a:rPr sz="2650" spc="3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5" dirty="0">
                <a:solidFill>
                  <a:srgbClr val="006FC0"/>
                </a:solidFill>
                <a:latin typeface="Microsoft Sans Serif"/>
                <a:cs typeface="Microsoft Sans Serif"/>
              </a:rPr>
              <a:t>мер,</a:t>
            </a:r>
            <a:r>
              <a:rPr sz="2650" spc="4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0" dirty="0">
                <a:solidFill>
                  <a:srgbClr val="006FC0"/>
                </a:solidFill>
                <a:latin typeface="Microsoft Sans Serif"/>
                <a:cs typeface="Microsoft Sans Serif"/>
              </a:rPr>
              <a:t>ограничивающих</a:t>
            </a:r>
            <a:r>
              <a:rPr sz="2650" spc="4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30" dirty="0">
                <a:solidFill>
                  <a:srgbClr val="006FC0"/>
                </a:solidFill>
                <a:latin typeface="Microsoft Sans Serif"/>
                <a:cs typeface="Microsoft Sans Serif"/>
              </a:rPr>
              <a:t>вывоз</a:t>
            </a:r>
            <a:r>
              <a:rPr sz="2650" spc="4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товаров»</a:t>
            </a:r>
            <a:r>
              <a:rPr sz="2650" spc="5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Минфином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России</a:t>
            </a:r>
            <a:r>
              <a:rPr sz="1950" spc="7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направлены</a:t>
            </a:r>
            <a:r>
              <a:rPr sz="1950" spc="8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разъяснения,</a:t>
            </a:r>
            <a:r>
              <a:rPr sz="1950" spc="8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что</a:t>
            </a:r>
            <a:r>
              <a:rPr sz="1950" spc="6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при</a:t>
            </a:r>
            <a:r>
              <a:rPr sz="1950" spc="6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условии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принятия</a:t>
            </a:r>
            <a:r>
              <a:rPr sz="1950" spc="6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всех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возможных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мер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по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соблюдению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условий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таможенной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процедуры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российские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организации,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поместившие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товары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под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таможенную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процедуру</a:t>
            </a:r>
            <a:r>
              <a:rPr sz="1950" spc="8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временного </a:t>
            </a:r>
            <a:r>
              <a:rPr sz="1950" spc="-50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ввоза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(допуска),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не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привлекаются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10" dirty="0">
                <a:solidFill>
                  <a:srgbClr val="5E5E5E"/>
                </a:solidFill>
                <a:latin typeface="Microsoft Sans Serif"/>
                <a:cs typeface="Microsoft Sans Serif"/>
              </a:rPr>
              <a:t>к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административной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ответственности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при</a:t>
            </a:r>
            <a:r>
              <a:rPr sz="1950" spc="7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нарушении</a:t>
            </a:r>
            <a:r>
              <a:rPr sz="1950" spc="6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условий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и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сроков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таможенной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процедуры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временного</a:t>
            </a:r>
            <a:r>
              <a:rPr sz="1950" spc="6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ввоза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 (допуска),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обусловленных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применением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мер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санкционного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характера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либо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ответных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мер,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ограничивающих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вывоз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товаров.</a:t>
            </a:r>
            <a:endParaRPr sz="1950">
              <a:latin typeface="Microsoft Sans Serif"/>
              <a:cs typeface="Microsoft Sans Serif"/>
            </a:endParaRPr>
          </a:p>
          <a:p>
            <a:pPr marL="389255">
              <a:lnSpc>
                <a:spcPct val="100000"/>
              </a:lnSpc>
              <a:spcBef>
                <a:spcPts val="35"/>
              </a:spcBef>
            </a:pP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Срок</a:t>
            </a:r>
            <a:r>
              <a:rPr sz="1950" b="1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–</a:t>
            </a:r>
            <a:r>
              <a:rPr sz="1950" b="1" spc="-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бессрочно.</a:t>
            </a:r>
            <a:r>
              <a:rPr sz="1950" b="1" spc="-1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spc="5" dirty="0">
                <a:solidFill>
                  <a:srgbClr val="0066CC"/>
                </a:solidFill>
                <a:latin typeface="Microsoft Sans Serif"/>
                <a:cs typeface="Microsoft Sans Serif"/>
              </a:rPr>
              <a:t>Письмо</a:t>
            </a:r>
            <a:r>
              <a:rPr sz="1950" spc="2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0066CC"/>
                </a:solidFill>
                <a:latin typeface="Microsoft Sans Serif"/>
                <a:cs typeface="Microsoft Sans Serif"/>
              </a:rPr>
              <a:t>Минфина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 от</a:t>
            </a:r>
            <a:r>
              <a:rPr sz="195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29.04.2022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75" dirty="0">
                <a:solidFill>
                  <a:srgbClr val="0066CC"/>
                </a:solidFill>
                <a:latin typeface="Microsoft Sans Serif"/>
                <a:cs typeface="Microsoft Sans Serif"/>
              </a:rPr>
              <a:t>№</a:t>
            </a:r>
            <a:r>
              <a:rPr sz="195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27-00-04/40366</a:t>
            </a:r>
            <a:endParaRPr sz="1950">
              <a:latin typeface="Microsoft Sans Serif"/>
              <a:cs typeface="Microsoft Sans Serif"/>
            </a:endParaRPr>
          </a:p>
          <a:p>
            <a:pPr marL="389255" marR="242570">
              <a:lnSpc>
                <a:spcPct val="101499"/>
              </a:lnSpc>
            </a:pP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Одновременно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Российской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Федерацией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на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площадке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ЕАЭС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инициировано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внесение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изменений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20" dirty="0">
                <a:solidFill>
                  <a:srgbClr val="5E5E5E"/>
                </a:solidFill>
                <a:latin typeface="Microsoft Sans Serif"/>
                <a:cs typeface="Microsoft Sans Serif"/>
              </a:rPr>
              <a:t>акты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таможенного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права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ЕАЭС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части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продления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сроков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временного</a:t>
            </a:r>
            <a:r>
              <a:rPr sz="1950" spc="6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ввоза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(допуска)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отдельных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категорий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товаров</a:t>
            </a:r>
            <a:r>
              <a:rPr sz="1950" spc="8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(морские</a:t>
            </a:r>
            <a:r>
              <a:rPr sz="1950" i="1" spc="4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суда-трубоукладчики,</a:t>
            </a:r>
            <a:r>
              <a:rPr sz="1950" i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суда</a:t>
            </a:r>
            <a:r>
              <a:rPr sz="1950" i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для</a:t>
            </a:r>
            <a:r>
              <a:rPr sz="1950" i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перевозки</a:t>
            </a:r>
            <a:r>
              <a:rPr sz="1950" i="1" spc="3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СПГ,</a:t>
            </a:r>
            <a:r>
              <a:rPr sz="1950" i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геологоразведочные</a:t>
            </a:r>
            <a:r>
              <a:rPr sz="1950" i="1" spc="3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суда, </a:t>
            </a:r>
            <a:r>
              <a:rPr sz="1950" i="1" spc="-53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гражданские</a:t>
            </a:r>
            <a:r>
              <a:rPr sz="1950" i="1" spc="2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самолеты,</a:t>
            </a:r>
            <a:r>
              <a:rPr sz="1950" i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комплектующие</a:t>
            </a:r>
            <a:r>
              <a:rPr sz="1950" i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для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 технического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обслуживания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или</a:t>
            </a:r>
            <a:r>
              <a:rPr sz="1950" i="1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ремонта</a:t>
            </a:r>
            <a:r>
              <a:rPr sz="1950" i="1" spc="3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самолетов).</a:t>
            </a:r>
            <a:endParaRPr sz="1950">
              <a:latin typeface="Arial"/>
              <a:cs typeface="Arial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735"/>
              </a:lnSpc>
            </a:pPr>
            <a:r>
              <a:rPr spc="15" dirty="0"/>
              <a:t>12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24330" y="6696310"/>
            <a:ext cx="18182590" cy="35477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89255" indent="-377190">
              <a:lnSpc>
                <a:spcPct val="100000"/>
              </a:lnSpc>
              <a:spcBef>
                <a:spcPts val="90"/>
              </a:spcBef>
              <a:buFont typeface="Wingdings"/>
              <a:buChar char=""/>
              <a:tabLst>
                <a:tab pos="389890" algn="l"/>
              </a:tabLst>
            </a:pPr>
            <a:r>
              <a:rPr sz="2650" spc="-25" dirty="0">
                <a:solidFill>
                  <a:srgbClr val="006FC0"/>
                </a:solidFill>
                <a:latin typeface="Microsoft Sans Serif"/>
                <a:cs typeface="Microsoft Sans Serif"/>
              </a:rPr>
              <a:t>«Временное</a:t>
            </a:r>
            <a:r>
              <a:rPr sz="2650" spc="1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приостановление </a:t>
            </a:r>
            <a:r>
              <a:rPr sz="2650" spc="-20" dirty="0">
                <a:solidFill>
                  <a:srgbClr val="006FC0"/>
                </a:solidFill>
                <a:latin typeface="Microsoft Sans Serif"/>
                <a:cs typeface="Microsoft Sans Serif"/>
              </a:rPr>
              <a:t>транспортного</a:t>
            </a:r>
            <a:r>
              <a:rPr sz="265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30" dirty="0">
                <a:solidFill>
                  <a:srgbClr val="006FC0"/>
                </a:solidFill>
                <a:latin typeface="Microsoft Sans Serif"/>
                <a:cs typeface="Microsoft Sans Serif"/>
              </a:rPr>
              <a:t>контроля</a:t>
            </a:r>
            <a:r>
              <a:rPr sz="2650" spc="1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0" dirty="0">
                <a:solidFill>
                  <a:srgbClr val="006FC0"/>
                </a:solidFill>
                <a:latin typeface="Microsoft Sans Serif"/>
                <a:cs typeface="Microsoft Sans Serif"/>
              </a:rPr>
              <a:t>при</a:t>
            </a:r>
            <a:r>
              <a:rPr sz="2650" spc="1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30" dirty="0">
                <a:solidFill>
                  <a:srgbClr val="006FC0"/>
                </a:solidFill>
                <a:latin typeface="Microsoft Sans Serif"/>
                <a:cs typeface="Microsoft Sans Serif"/>
              </a:rPr>
              <a:t>ввозе</a:t>
            </a:r>
            <a:r>
              <a:rPr sz="2650" spc="1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товаров»</a:t>
            </a:r>
            <a:endParaRPr sz="2650">
              <a:latin typeface="Microsoft Sans Serif"/>
              <a:cs typeface="Microsoft Sans Serif"/>
            </a:endParaRPr>
          </a:p>
          <a:p>
            <a:pPr marL="389255">
              <a:lnSpc>
                <a:spcPct val="100000"/>
              </a:lnSpc>
              <a:spcBef>
                <a:spcPts val="20"/>
              </a:spcBef>
            </a:pPr>
            <a:r>
              <a:rPr sz="2300" spc="-5" dirty="0">
                <a:solidFill>
                  <a:srgbClr val="0066CC"/>
                </a:solidFill>
                <a:latin typeface="Microsoft Sans Serif"/>
                <a:cs typeface="Microsoft Sans Serif"/>
              </a:rPr>
              <a:t>Упрощены</a:t>
            </a:r>
            <a:r>
              <a:rPr sz="2300" spc="5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5" dirty="0">
                <a:solidFill>
                  <a:srgbClr val="0066CC"/>
                </a:solidFill>
                <a:latin typeface="Microsoft Sans Serif"/>
                <a:cs typeface="Microsoft Sans Serif"/>
              </a:rPr>
              <a:t>требования</a:t>
            </a:r>
            <a:r>
              <a:rPr sz="2300" spc="5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145" dirty="0">
                <a:solidFill>
                  <a:srgbClr val="0066CC"/>
                </a:solidFill>
                <a:latin typeface="Microsoft Sans Serif"/>
                <a:cs typeface="Microsoft Sans Serif"/>
              </a:rPr>
              <a:t>к</a:t>
            </a:r>
            <a:r>
              <a:rPr sz="2300" spc="5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15" dirty="0">
                <a:solidFill>
                  <a:srgbClr val="0066CC"/>
                </a:solidFill>
                <a:latin typeface="Microsoft Sans Serif"/>
                <a:cs typeface="Microsoft Sans Serif"/>
              </a:rPr>
              <a:t>движению</a:t>
            </a:r>
            <a:r>
              <a:rPr sz="2300" spc="5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5" dirty="0">
                <a:solidFill>
                  <a:srgbClr val="0066CC"/>
                </a:solidFill>
                <a:latin typeface="Microsoft Sans Serif"/>
                <a:cs typeface="Microsoft Sans Serif"/>
              </a:rPr>
              <a:t>тяжеловесных</a:t>
            </a:r>
            <a:r>
              <a:rPr sz="2300" spc="6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и</a:t>
            </a:r>
            <a:r>
              <a:rPr sz="2300" spc="5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5" dirty="0">
                <a:solidFill>
                  <a:srgbClr val="0066CC"/>
                </a:solidFill>
                <a:latin typeface="Microsoft Sans Serif"/>
                <a:cs typeface="Microsoft Sans Serif"/>
              </a:rPr>
              <a:t>(или)</a:t>
            </a:r>
            <a:r>
              <a:rPr sz="2300" spc="6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15" dirty="0">
                <a:solidFill>
                  <a:srgbClr val="0066CC"/>
                </a:solidFill>
                <a:latin typeface="Microsoft Sans Serif"/>
                <a:cs typeface="Microsoft Sans Serif"/>
              </a:rPr>
              <a:t>крупногабаритных</a:t>
            </a:r>
            <a:r>
              <a:rPr sz="2300" spc="6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5" dirty="0">
                <a:solidFill>
                  <a:srgbClr val="0066CC"/>
                </a:solidFill>
                <a:latin typeface="Microsoft Sans Serif"/>
                <a:cs typeface="Microsoft Sans Serif"/>
              </a:rPr>
              <a:t>транспортных</a:t>
            </a:r>
            <a:r>
              <a:rPr sz="2300" spc="7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средств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,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которыми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перевозятся</a:t>
            </a:r>
            <a:endParaRPr sz="1950">
              <a:latin typeface="Microsoft Sans Serif"/>
              <a:cs typeface="Microsoft Sans Serif"/>
            </a:endParaRPr>
          </a:p>
          <a:p>
            <a:pPr marL="389255" marR="5080">
              <a:lnSpc>
                <a:spcPct val="101499"/>
              </a:lnSpc>
              <a:spcBef>
                <a:spcPts val="10"/>
              </a:spcBef>
              <a:tabLst>
                <a:tab pos="13225144" algn="l"/>
              </a:tabLst>
            </a:pP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продовольственные</a:t>
            </a:r>
            <a:r>
              <a:rPr sz="1950" spc="7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товары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и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непродовольственные</a:t>
            </a:r>
            <a:r>
              <a:rPr sz="1950" spc="9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товары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первой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необходимости</a:t>
            </a:r>
            <a:r>
              <a:rPr sz="1950" spc="6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25" dirty="0">
                <a:solidFill>
                  <a:srgbClr val="5E5E5E"/>
                </a:solidFill>
                <a:latin typeface="Microsoft Sans Serif"/>
                <a:cs typeface="Microsoft Sans Serif"/>
              </a:rPr>
              <a:t>–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разрешено</a:t>
            </a:r>
            <a:r>
              <a:rPr sz="1950" spc="8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движение	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при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10-процентном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превышении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нормы </a:t>
            </a:r>
            <a:r>
              <a:rPr sz="1950" spc="-50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допустимой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20" dirty="0">
                <a:solidFill>
                  <a:srgbClr val="5E5E5E"/>
                </a:solidFill>
                <a:latin typeface="Microsoft Sans Serif"/>
                <a:cs typeface="Microsoft Sans Serif"/>
              </a:rPr>
              <a:t>нагрузки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на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ось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(ранее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требовалось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разрешение</a:t>
            </a:r>
            <a:r>
              <a:rPr sz="1950" spc="6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при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превышении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2%).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Повышается</a:t>
            </a:r>
            <a:r>
              <a:rPr sz="1950" spc="6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эффективность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автотранспортного</a:t>
            </a:r>
            <a:r>
              <a:rPr sz="1950" spc="6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средства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на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5% 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(каждый</a:t>
            </a:r>
            <a:r>
              <a:rPr sz="1950" i="1" spc="-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21-й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рейс –бесплатный)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.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Срок</a:t>
            </a:r>
            <a:r>
              <a:rPr sz="1950" b="1" spc="-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–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бессрочно.</a:t>
            </a:r>
            <a:r>
              <a:rPr sz="1950" b="1" spc="-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Основание</a:t>
            </a:r>
            <a:r>
              <a:rPr sz="195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25" dirty="0">
                <a:solidFill>
                  <a:srgbClr val="0066CC"/>
                </a:solidFill>
                <a:latin typeface="Microsoft Sans Serif"/>
                <a:cs typeface="Microsoft Sans Serif"/>
              </a:rPr>
              <a:t>–</a:t>
            </a:r>
            <a:r>
              <a:rPr sz="195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-100" dirty="0">
                <a:solidFill>
                  <a:srgbClr val="0066CC"/>
                </a:solidFill>
                <a:latin typeface="Microsoft Sans Serif"/>
                <a:cs typeface="Microsoft Sans Serif"/>
              </a:rPr>
              <a:t>ФЗ</a:t>
            </a:r>
            <a:r>
              <a:rPr sz="1950" spc="2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от</a:t>
            </a:r>
            <a:r>
              <a:rPr sz="195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15.04.2022</a:t>
            </a:r>
            <a:r>
              <a:rPr sz="1950" spc="5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75" dirty="0">
                <a:solidFill>
                  <a:srgbClr val="0066CC"/>
                </a:solidFill>
                <a:latin typeface="Microsoft Sans Serif"/>
                <a:cs typeface="Microsoft Sans Serif"/>
              </a:rPr>
              <a:t>№</a:t>
            </a:r>
            <a:r>
              <a:rPr sz="1950" spc="2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-35" dirty="0">
                <a:solidFill>
                  <a:srgbClr val="0066CC"/>
                </a:solidFill>
                <a:latin typeface="Microsoft Sans Serif"/>
                <a:cs typeface="Microsoft Sans Serif"/>
              </a:rPr>
              <a:t>92-ФЗ</a:t>
            </a:r>
            <a:endParaRPr sz="19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050">
              <a:latin typeface="Microsoft Sans Serif"/>
              <a:cs typeface="Microsoft Sans Serif"/>
            </a:endParaRPr>
          </a:p>
          <a:p>
            <a:pPr marL="389255" marR="832485">
              <a:lnSpc>
                <a:spcPct val="101600"/>
              </a:lnSpc>
            </a:pP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На</a:t>
            </a:r>
            <a:r>
              <a:rPr sz="230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5" dirty="0">
                <a:solidFill>
                  <a:srgbClr val="0066CC"/>
                </a:solidFill>
                <a:latin typeface="Microsoft Sans Serif"/>
                <a:cs typeface="Microsoft Sans Serif"/>
              </a:rPr>
              <a:t>временной</a:t>
            </a:r>
            <a:r>
              <a:rPr sz="230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основе</a:t>
            </a:r>
            <a:r>
              <a:rPr sz="230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приостановлен</a:t>
            </a:r>
            <a:r>
              <a:rPr sz="230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15" dirty="0">
                <a:solidFill>
                  <a:srgbClr val="0066CC"/>
                </a:solidFill>
                <a:latin typeface="Microsoft Sans Serif"/>
                <a:cs typeface="Microsoft Sans Serif"/>
              </a:rPr>
              <a:t>контроль</a:t>
            </a:r>
            <a:r>
              <a:rPr sz="2300" spc="6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(весовой,</a:t>
            </a:r>
            <a:r>
              <a:rPr sz="230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5" dirty="0">
                <a:solidFill>
                  <a:srgbClr val="0066CC"/>
                </a:solidFill>
                <a:latin typeface="Microsoft Sans Serif"/>
                <a:cs typeface="Microsoft Sans Serif"/>
              </a:rPr>
              <a:t>габаритный,</a:t>
            </a:r>
            <a:r>
              <a:rPr sz="2300" spc="6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50" dirty="0">
                <a:solidFill>
                  <a:srgbClr val="0066CC"/>
                </a:solidFill>
                <a:latin typeface="Microsoft Sans Serif"/>
                <a:cs typeface="Microsoft Sans Serif"/>
              </a:rPr>
              <a:t>за</a:t>
            </a:r>
            <a:r>
              <a:rPr sz="230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10" dirty="0">
                <a:solidFill>
                  <a:srgbClr val="0066CC"/>
                </a:solidFill>
                <a:latin typeface="Microsoft Sans Serif"/>
                <a:cs typeface="Microsoft Sans Serif"/>
              </a:rPr>
              <a:t>наличием</a:t>
            </a:r>
            <a:r>
              <a:rPr sz="2300" spc="6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20" dirty="0">
                <a:solidFill>
                  <a:srgbClr val="0066CC"/>
                </a:solidFill>
                <a:latin typeface="Microsoft Sans Serif"/>
                <a:cs typeface="Microsoft Sans Serif"/>
              </a:rPr>
              <a:t>документов,</a:t>
            </a:r>
            <a:r>
              <a:rPr sz="2300" spc="5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5" dirty="0">
                <a:solidFill>
                  <a:srgbClr val="0066CC"/>
                </a:solidFill>
                <a:latin typeface="Microsoft Sans Serif"/>
                <a:cs typeface="Microsoft Sans Serif"/>
              </a:rPr>
              <a:t>др.)</a:t>
            </a:r>
            <a:r>
              <a:rPr sz="2300" spc="114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движения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тяжеловесных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и </a:t>
            </a:r>
            <a:r>
              <a:rPr sz="1950" spc="-50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крупногабаритных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транспортных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средств,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следующих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через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государственную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границу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и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перевозящих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продовольственные</a:t>
            </a:r>
            <a:r>
              <a:rPr sz="1950" spc="6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товары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и</a:t>
            </a:r>
            <a:endParaRPr sz="1950">
              <a:latin typeface="Microsoft Sans Serif"/>
              <a:cs typeface="Microsoft Sans Serif"/>
            </a:endParaRPr>
          </a:p>
          <a:p>
            <a:pPr marL="389255" marR="32384">
              <a:lnSpc>
                <a:spcPct val="101499"/>
              </a:lnSpc>
            </a:pP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непродовольственные</a:t>
            </a:r>
            <a:r>
              <a:rPr sz="1950" spc="7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товары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первой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необходимости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(25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групп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товаров,</a:t>
            </a:r>
            <a:r>
              <a:rPr sz="1950" spc="6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определенных</a:t>
            </a:r>
            <a:r>
              <a:rPr sz="1950" spc="7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распоряжением</a:t>
            </a:r>
            <a:r>
              <a:rPr sz="1950" i="1" spc="6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Правительства</a:t>
            </a:r>
            <a:r>
              <a:rPr sz="1950" i="1" spc="3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20" dirty="0">
                <a:solidFill>
                  <a:srgbClr val="5E5E5E"/>
                </a:solidFill>
                <a:latin typeface="Arial"/>
                <a:cs typeface="Arial"/>
              </a:rPr>
              <a:t>РФ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от</a:t>
            </a:r>
            <a:r>
              <a:rPr sz="1950" i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5" dirty="0">
                <a:solidFill>
                  <a:srgbClr val="5E5E5E"/>
                </a:solidFill>
                <a:latin typeface="Arial"/>
                <a:cs typeface="Arial"/>
              </a:rPr>
              <a:t>27.03.2020</a:t>
            </a:r>
            <a:r>
              <a:rPr sz="1950" i="1" spc="2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30" dirty="0">
                <a:solidFill>
                  <a:srgbClr val="5E5E5E"/>
                </a:solidFill>
                <a:latin typeface="Arial"/>
                <a:cs typeface="Arial"/>
              </a:rPr>
              <a:t>№</a:t>
            </a:r>
            <a:r>
              <a:rPr sz="1950" i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762-р</a:t>
            </a:r>
            <a:r>
              <a:rPr sz="1950" i="1" spc="3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– </a:t>
            </a:r>
            <a:r>
              <a:rPr sz="1950" i="1" spc="-53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СИЗ,</a:t>
            </a:r>
            <a:r>
              <a:rPr sz="1950" i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бытовая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 химия,</a:t>
            </a:r>
            <a:r>
              <a:rPr sz="1950" i="1" spc="2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бумага туалетная,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 предметы гигиены</a:t>
            </a:r>
            <a:r>
              <a:rPr sz="1950" i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и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 подгузники,</a:t>
            </a:r>
            <a:r>
              <a:rPr sz="1950" i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др.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товары</a:t>
            </a:r>
            <a:r>
              <a:rPr sz="1950" i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для</a:t>
            </a:r>
            <a:r>
              <a:rPr sz="1950" i="1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детей,</a:t>
            </a:r>
            <a:r>
              <a:rPr sz="1950" i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спички, свечи,</a:t>
            </a:r>
            <a:r>
              <a:rPr sz="1950" i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ГСМ,</a:t>
            </a:r>
            <a:r>
              <a:rPr sz="1950" i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зоотовары).</a:t>
            </a:r>
            <a:endParaRPr sz="1950">
              <a:latin typeface="Arial"/>
              <a:cs typeface="Arial"/>
            </a:endParaRPr>
          </a:p>
          <a:p>
            <a:pPr marL="389255">
              <a:lnSpc>
                <a:spcPct val="100000"/>
              </a:lnSpc>
              <a:spcBef>
                <a:spcPts val="35"/>
              </a:spcBef>
            </a:pP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Срок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–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до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1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сентября</a:t>
            </a:r>
            <a:r>
              <a:rPr sz="1950" b="1" spc="2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2022</a:t>
            </a:r>
            <a:r>
              <a:rPr sz="1950" b="1" spc="2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г.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(принято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 решение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о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продлении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до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1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февраля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2023</a:t>
            </a:r>
            <a:r>
              <a:rPr sz="1950" b="1" spc="2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г.).</a:t>
            </a:r>
            <a:r>
              <a:rPr sz="1950" b="1" spc="2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Основание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25" dirty="0">
                <a:solidFill>
                  <a:srgbClr val="0066CC"/>
                </a:solidFill>
                <a:latin typeface="Microsoft Sans Serif"/>
                <a:cs typeface="Microsoft Sans Serif"/>
              </a:rPr>
              <a:t>–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ПП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-75" dirty="0">
                <a:solidFill>
                  <a:srgbClr val="0066CC"/>
                </a:solidFill>
                <a:latin typeface="Microsoft Sans Serif"/>
                <a:cs typeface="Microsoft Sans Serif"/>
              </a:rPr>
              <a:t>РФ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от</a:t>
            </a:r>
            <a:r>
              <a:rPr sz="195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0066CC"/>
                </a:solidFill>
                <a:latin typeface="Microsoft Sans Serif"/>
                <a:cs typeface="Microsoft Sans Serif"/>
              </a:rPr>
              <a:t>19.04.2022</a:t>
            </a:r>
            <a:r>
              <a:rPr sz="195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75" dirty="0">
                <a:solidFill>
                  <a:srgbClr val="0066CC"/>
                </a:solidFill>
                <a:latin typeface="Microsoft Sans Serif"/>
                <a:cs typeface="Microsoft Sans Serif"/>
              </a:rPr>
              <a:t>№</a:t>
            </a:r>
            <a:r>
              <a:rPr sz="195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702</a:t>
            </a:r>
            <a:endParaRPr sz="195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41338" y="1801829"/>
            <a:ext cx="16375380" cy="431165"/>
          </a:xfrm>
          <a:prstGeom prst="rect">
            <a:avLst/>
          </a:prstGeom>
          <a:solidFill>
            <a:srgbClr val="CCEBFF"/>
          </a:solidFill>
        </p:spPr>
        <p:txBody>
          <a:bodyPr vert="horz" wrap="square" lIns="0" tIns="31114" rIns="0" bIns="0" rtlCol="0">
            <a:spAutoFit/>
          </a:bodyPr>
          <a:lstStyle/>
          <a:p>
            <a:pPr marL="75565">
              <a:lnSpc>
                <a:spcPct val="100000"/>
              </a:lnSpc>
              <a:spcBef>
                <a:spcPts val="244"/>
              </a:spcBef>
            </a:pPr>
            <a:r>
              <a:rPr sz="2300" b="1" spc="-5" dirty="0">
                <a:solidFill>
                  <a:srgbClr val="006FC0"/>
                </a:solidFill>
                <a:latin typeface="Arial"/>
                <a:cs typeface="Arial"/>
              </a:rPr>
              <a:t>НЕПРИВЛЕЧЕНИЕ</a:t>
            </a:r>
            <a:r>
              <a:rPr sz="2300" b="1" spc="5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spc="-5" dirty="0">
                <a:solidFill>
                  <a:srgbClr val="006FC0"/>
                </a:solidFill>
                <a:latin typeface="Arial"/>
                <a:cs typeface="Arial"/>
              </a:rPr>
              <a:t>УЧАСТНИКОВ</a:t>
            </a:r>
            <a:r>
              <a:rPr sz="2300" b="1" spc="5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ВЭД</a:t>
            </a:r>
            <a:r>
              <a:rPr sz="2300" b="1" spc="2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К</a:t>
            </a:r>
            <a:r>
              <a:rPr sz="2300" b="1" spc="2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ОТВЕТСТВЕННОСТИ</a:t>
            </a:r>
            <a:r>
              <a:rPr sz="2300" b="1" spc="5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ЗА</a:t>
            </a:r>
            <a:r>
              <a:rPr sz="2300" b="1" spc="3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spc="-5" dirty="0">
                <a:solidFill>
                  <a:srgbClr val="006FC0"/>
                </a:solidFill>
                <a:latin typeface="Arial"/>
                <a:cs typeface="Arial"/>
              </a:rPr>
              <a:t>НАРУШЕНИЕ</a:t>
            </a:r>
            <a:r>
              <a:rPr sz="2300" b="1" spc="3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spc="-5" dirty="0">
                <a:solidFill>
                  <a:srgbClr val="006FC0"/>
                </a:solidFill>
                <a:latin typeface="Arial"/>
                <a:cs typeface="Arial"/>
              </a:rPr>
              <a:t>УСЛОВИЙ</a:t>
            </a:r>
            <a:r>
              <a:rPr sz="2300" b="1" spc="4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spc="-5" dirty="0">
                <a:solidFill>
                  <a:srgbClr val="006FC0"/>
                </a:solidFill>
                <a:latin typeface="Arial"/>
                <a:cs typeface="Arial"/>
              </a:rPr>
              <a:t>ВРЕМЕННОГО</a:t>
            </a:r>
            <a:r>
              <a:rPr sz="2300" b="1" spc="4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spc="-5" dirty="0">
                <a:solidFill>
                  <a:srgbClr val="006FC0"/>
                </a:solidFill>
                <a:latin typeface="Arial"/>
                <a:cs typeface="Arial"/>
              </a:rPr>
              <a:t>ВВОЗА</a:t>
            </a:r>
            <a:endParaRPr sz="23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2399665">
              <a:lnSpc>
                <a:spcPct val="100000"/>
              </a:lnSpc>
              <a:spcBef>
                <a:spcPts val="130"/>
              </a:spcBef>
            </a:pPr>
            <a:r>
              <a:rPr spc="10" dirty="0"/>
              <a:t>Упрощение</a:t>
            </a:r>
            <a:r>
              <a:rPr spc="5" dirty="0"/>
              <a:t> </a:t>
            </a:r>
            <a:r>
              <a:rPr spc="15" dirty="0"/>
              <a:t>формальностей</a:t>
            </a:r>
            <a:r>
              <a:rPr spc="-15" dirty="0"/>
              <a:t> </a:t>
            </a:r>
            <a:r>
              <a:rPr spc="15" dirty="0"/>
              <a:t>при</a:t>
            </a:r>
            <a:r>
              <a:rPr spc="10" dirty="0"/>
              <a:t> </a:t>
            </a:r>
            <a:r>
              <a:rPr spc="15" dirty="0"/>
              <a:t>ввозе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741338" y="6198345"/>
            <a:ext cx="9408795" cy="432434"/>
          </a:xfrm>
          <a:prstGeom prst="rect">
            <a:avLst/>
          </a:prstGeom>
          <a:solidFill>
            <a:srgbClr val="CCEBFF"/>
          </a:solidFill>
        </p:spPr>
        <p:txBody>
          <a:bodyPr vert="horz" wrap="square" lIns="0" tIns="32384" rIns="0" bIns="0" rtlCol="0">
            <a:spAutoFit/>
          </a:bodyPr>
          <a:lstStyle/>
          <a:p>
            <a:pPr marL="75565">
              <a:lnSpc>
                <a:spcPct val="100000"/>
              </a:lnSpc>
              <a:spcBef>
                <a:spcPts val="254"/>
              </a:spcBef>
            </a:pP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ОТМЕНА</a:t>
            </a:r>
            <a:r>
              <a:rPr sz="2300" b="1" spc="1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ОГРАНИЧЕНИЙ</a:t>
            </a:r>
            <a:r>
              <a:rPr sz="2300" b="1" spc="4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ДЛЯ </a:t>
            </a:r>
            <a:r>
              <a:rPr sz="2300" b="1" spc="-5" dirty="0">
                <a:solidFill>
                  <a:srgbClr val="006FC0"/>
                </a:solidFill>
                <a:latin typeface="Arial"/>
                <a:cs typeface="Arial"/>
              </a:rPr>
              <a:t>ТЯЖЕЛОВЕСНОГО</a:t>
            </a:r>
            <a:r>
              <a:rPr sz="2300" b="1" spc="5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ТРАНСПОРТА</a:t>
            </a:r>
            <a:endParaRPr sz="23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26574" y="2321365"/>
            <a:ext cx="18434050" cy="2844165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389255" marR="1749425" indent="-377190">
              <a:lnSpc>
                <a:spcPts val="3170"/>
              </a:lnSpc>
              <a:spcBef>
                <a:spcPts val="204"/>
              </a:spcBef>
              <a:buFont typeface="Wingdings"/>
              <a:buChar char=""/>
              <a:tabLst>
                <a:tab pos="389890" algn="l"/>
              </a:tabLst>
            </a:pPr>
            <a:r>
              <a:rPr sz="2650" spc="-25" dirty="0">
                <a:solidFill>
                  <a:srgbClr val="006FC0"/>
                </a:solidFill>
                <a:latin typeface="Microsoft Sans Serif"/>
                <a:cs typeface="Microsoft Sans Serif"/>
              </a:rPr>
              <a:t>«Отмена</a:t>
            </a:r>
            <a:r>
              <a:rPr sz="2650" spc="1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(снятие)</a:t>
            </a:r>
            <a:r>
              <a:rPr sz="2650" spc="1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действующих</a:t>
            </a:r>
            <a:r>
              <a:rPr sz="2650" spc="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0" dirty="0">
                <a:solidFill>
                  <a:srgbClr val="006FC0"/>
                </a:solidFill>
                <a:latin typeface="Microsoft Sans Serif"/>
                <a:cs typeface="Microsoft Sans Serif"/>
              </a:rPr>
              <a:t>временных</a:t>
            </a:r>
            <a:r>
              <a:rPr sz="2650" spc="1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5" dirty="0">
                <a:solidFill>
                  <a:srgbClr val="006FC0"/>
                </a:solidFill>
                <a:latin typeface="Microsoft Sans Serif"/>
                <a:cs typeface="Microsoft Sans Serif"/>
              </a:rPr>
              <a:t>ограничений</a:t>
            </a:r>
            <a:r>
              <a:rPr sz="2650" spc="1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5" dirty="0">
                <a:solidFill>
                  <a:srgbClr val="006FC0"/>
                </a:solidFill>
                <a:latin typeface="Microsoft Sans Serif"/>
                <a:cs typeface="Microsoft Sans Serif"/>
              </a:rPr>
              <a:t>на</a:t>
            </a:r>
            <a:r>
              <a:rPr sz="2650" spc="3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35" dirty="0">
                <a:solidFill>
                  <a:srgbClr val="006FC0"/>
                </a:solidFill>
                <a:latin typeface="Microsoft Sans Serif"/>
                <a:cs typeface="Microsoft Sans Serif"/>
              </a:rPr>
              <a:t>ввоз</a:t>
            </a:r>
            <a:r>
              <a:rPr sz="2650" spc="2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5" dirty="0">
                <a:solidFill>
                  <a:srgbClr val="006FC0"/>
                </a:solidFill>
                <a:latin typeface="Microsoft Sans Serif"/>
                <a:cs typeface="Microsoft Sans Serif"/>
              </a:rPr>
              <a:t>на</a:t>
            </a:r>
            <a:r>
              <a:rPr sz="2650" spc="3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территорию</a:t>
            </a:r>
            <a:r>
              <a:rPr sz="2650" spc="2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5" dirty="0">
                <a:solidFill>
                  <a:srgbClr val="006FC0"/>
                </a:solidFill>
                <a:latin typeface="Microsoft Sans Serif"/>
                <a:cs typeface="Microsoft Sans Serif"/>
              </a:rPr>
              <a:t>Российской</a:t>
            </a:r>
            <a:r>
              <a:rPr sz="2650" spc="1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40" dirty="0">
                <a:solidFill>
                  <a:srgbClr val="006FC0"/>
                </a:solidFill>
                <a:latin typeface="Microsoft Sans Serif"/>
                <a:cs typeface="Microsoft Sans Serif"/>
              </a:rPr>
              <a:t>Федерации </a:t>
            </a:r>
            <a:r>
              <a:rPr sz="2650" spc="-69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плодоовощной</a:t>
            </a:r>
            <a:r>
              <a:rPr sz="265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35" dirty="0">
                <a:solidFill>
                  <a:srgbClr val="006FC0"/>
                </a:solidFill>
                <a:latin typeface="Microsoft Sans Serif"/>
                <a:cs typeface="Microsoft Sans Serif"/>
              </a:rPr>
              <a:t>продукции</a:t>
            </a:r>
            <a:r>
              <a:rPr sz="2650" spc="1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5" dirty="0">
                <a:solidFill>
                  <a:srgbClr val="006FC0"/>
                </a:solidFill>
                <a:latin typeface="Microsoft Sans Serif"/>
                <a:cs typeface="Microsoft Sans Serif"/>
              </a:rPr>
              <a:t>и</a:t>
            </a:r>
            <a:r>
              <a:rPr sz="2650" spc="4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35" dirty="0">
                <a:solidFill>
                  <a:srgbClr val="006FC0"/>
                </a:solidFill>
                <a:latin typeface="Microsoft Sans Serif"/>
                <a:cs typeface="Microsoft Sans Serif"/>
              </a:rPr>
              <a:t>продукции</a:t>
            </a:r>
            <a:r>
              <a:rPr sz="2650" spc="1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30" dirty="0">
                <a:solidFill>
                  <a:srgbClr val="006FC0"/>
                </a:solidFill>
                <a:latin typeface="Microsoft Sans Serif"/>
                <a:cs typeface="Microsoft Sans Serif"/>
              </a:rPr>
              <a:t>животного</a:t>
            </a:r>
            <a:r>
              <a:rPr sz="2650" spc="1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0" dirty="0">
                <a:solidFill>
                  <a:srgbClr val="006FC0"/>
                </a:solidFill>
                <a:latin typeface="Microsoft Sans Serif"/>
                <a:cs typeface="Microsoft Sans Serif"/>
              </a:rPr>
              <a:t>происхождения</a:t>
            </a:r>
            <a:r>
              <a:rPr sz="2650" spc="1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5" dirty="0">
                <a:solidFill>
                  <a:srgbClr val="006FC0"/>
                </a:solidFill>
                <a:latin typeface="Microsoft Sans Serif"/>
                <a:cs typeface="Microsoft Sans Serif"/>
              </a:rPr>
              <a:t>в</a:t>
            </a:r>
            <a:r>
              <a:rPr sz="2650" spc="3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части</a:t>
            </a:r>
            <a:r>
              <a:rPr sz="2650" spc="2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0" dirty="0">
                <a:solidFill>
                  <a:srgbClr val="006FC0"/>
                </a:solidFill>
                <a:latin typeface="Microsoft Sans Serif"/>
                <a:cs typeface="Microsoft Sans Serif"/>
              </a:rPr>
              <a:t>ветеринарного,</a:t>
            </a:r>
            <a:r>
              <a:rPr sz="2650" spc="1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30" dirty="0">
                <a:solidFill>
                  <a:srgbClr val="006FC0"/>
                </a:solidFill>
                <a:latin typeface="Microsoft Sans Serif"/>
                <a:cs typeface="Microsoft Sans Serif"/>
              </a:rPr>
              <a:t>карантинно-</a:t>
            </a:r>
            <a:endParaRPr sz="2650">
              <a:latin typeface="Microsoft Sans Serif"/>
              <a:cs typeface="Microsoft Sans Serif"/>
            </a:endParaRPr>
          </a:p>
          <a:p>
            <a:pPr marL="389255">
              <a:lnSpc>
                <a:spcPts val="3055"/>
              </a:lnSpc>
            </a:pPr>
            <a:r>
              <a:rPr sz="2650" spc="-15" dirty="0">
                <a:solidFill>
                  <a:srgbClr val="006FC0"/>
                </a:solidFill>
                <a:latin typeface="Microsoft Sans Serif"/>
                <a:cs typeface="Microsoft Sans Serif"/>
              </a:rPr>
              <a:t>фитосанитарного,</a:t>
            </a:r>
            <a:r>
              <a:rPr sz="2650" spc="2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5" dirty="0">
                <a:solidFill>
                  <a:srgbClr val="006FC0"/>
                </a:solidFill>
                <a:latin typeface="Microsoft Sans Serif"/>
                <a:cs typeface="Microsoft Sans Serif"/>
              </a:rPr>
              <a:t>санитарно-эпидемиологического</a:t>
            </a:r>
            <a:r>
              <a:rPr sz="2650" spc="1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30" dirty="0">
                <a:solidFill>
                  <a:srgbClr val="006FC0"/>
                </a:solidFill>
                <a:latin typeface="Microsoft Sans Serif"/>
                <a:cs typeface="Microsoft Sans Serif"/>
              </a:rPr>
              <a:t>контроля</a:t>
            </a:r>
            <a:r>
              <a:rPr sz="2650" spc="3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5" dirty="0">
                <a:solidFill>
                  <a:srgbClr val="006FC0"/>
                </a:solidFill>
                <a:latin typeface="Microsoft Sans Serif"/>
                <a:cs typeface="Microsoft Sans Serif"/>
              </a:rPr>
              <a:t>с</a:t>
            </a:r>
            <a:r>
              <a:rPr sz="2650" spc="4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5" dirty="0">
                <a:solidFill>
                  <a:srgbClr val="006FC0"/>
                </a:solidFill>
                <a:latin typeface="Microsoft Sans Serif"/>
                <a:cs typeface="Microsoft Sans Serif"/>
              </a:rPr>
              <a:t>учетом</a:t>
            </a:r>
            <a:r>
              <a:rPr sz="2650" spc="3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0" dirty="0">
                <a:solidFill>
                  <a:srgbClr val="006FC0"/>
                </a:solidFill>
                <a:latin typeface="Microsoft Sans Serif"/>
                <a:cs typeface="Microsoft Sans Serif"/>
              </a:rPr>
              <a:t>обеспечения</a:t>
            </a:r>
            <a:r>
              <a:rPr sz="2650" spc="2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требований</a:t>
            </a:r>
            <a:r>
              <a:rPr sz="2650" spc="3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0" dirty="0">
                <a:solidFill>
                  <a:srgbClr val="006FC0"/>
                </a:solidFill>
                <a:latin typeface="Microsoft Sans Serif"/>
                <a:cs typeface="Microsoft Sans Serif"/>
              </a:rPr>
              <a:t>безопасности</a:t>
            </a:r>
            <a:endParaRPr sz="2650">
              <a:latin typeface="Microsoft Sans Serif"/>
              <a:cs typeface="Microsoft Sans Serif"/>
            </a:endParaRPr>
          </a:p>
          <a:p>
            <a:pPr marL="389255">
              <a:lnSpc>
                <a:spcPts val="3175"/>
              </a:lnSpc>
            </a:pPr>
            <a:r>
              <a:rPr sz="2650" spc="-50" dirty="0">
                <a:solidFill>
                  <a:srgbClr val="006FC0"/>
                </a:solidFill>
                <a:latin typeface="Microsoft Sans Serif"/>
                <a:cs typeface="Microsoft Sans Serif"/>
              </a:rPr>
              <a:t>жизни</a:t>
            </a:r>
            <a:r>
              <a:rPr sz="2650" spc="1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и</a:t>
            </a:r>
            <a:r>
              <a:rPr sz="2650" spc="4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5" dirty="0">
                <a:solidFill>
                  <a:srgbClr val="006FC0"/>
                </a:solidFill>
                <a:latin typeface="Microsoft Sans Serif"/>
                <a:cs typeface="Microsoft Sans Serif"/>
              </a:rPr>
              <a:t>здоровья</a:t>
            </a:r>
            <a:r>
              <a:rPr sz="2650" spc="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dirty="0">
                <a:solidFill>
                  <a:srgbClr val="006FC0"/>
                </a:solidFill>
                <a:latin typeface="Microsoft Sans Serif"/>
                <a:cs typeface="Microsoft Sans Serif"/>
              </a:rPr>
              <a:t>людей»</a:t>
            </a:r>
            <a:r>
              <a:rPr sz="2650" spc="2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На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национальном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уровне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5" dirty="0">
                <a:solidFill>
                  <a:srgbClr val="5E5E5E"/>
                </a:solidFill>
                <a:latin typeface="Arial"/>
                <a:cs typeface="Arial"/>
              </a:rPr>
              <a:t>снято</a:t>
            </a:r>
            <a:r>
              <a:rPr sz="1950" b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большинство</a:t>
            </a:r>
            <a:r>
              <a:rPr sz="1950" b="1" spc="2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фитосанитарных,</a:t>
            </a:r>
            <a:r>
              <a:rPr sz="1950" b="1" spc="5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ветеринарных</a:t>
            </a:r>
            <a:r>
              <a:rPr sz="1950" b="1" spc="4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и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 санитарных</a:t>
            </a:r>
            <a:r>
              <a:rPr sz="1950" b="1" spc="3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ограничений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для</a:t>
            </a:r>
            <a:endParaRPr sz="1950">
              <a:latin typeface="Microsoft Sans Serif"/>
              <a:cs typeface="Microsoft Sans Serif"/>
            </a:endParaRPr>
          </a:p>
          <a:p>
            <a:pPr marL="389255" marR="5080">
              <a:lnSpc>
                <a:spcPct val="101499"/>
              </a:lnSpc>
              <a:spcBef>
                <a:spcPts val="15"/>
              </a:spcBef>
            </a:pP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ввоза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сельхозпродукции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30" dirty="0">
                <a:solidFill>
                  <a:srgbClr val="5E5E5E"/>
                </a:solidFill>
                <a:latin typeface="Microsoft Sans Serif"/>
                <a:cs typeface="Microsoft Sans Serif"/>
              </a:rPr>
              <a:t>из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стран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СНГ</a:t>
            </a:r>
            <a:r>
              <a:rPr sz="1950" spc="7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и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ближнего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зарубежья.</a:t>
            </a:r>
            <a:r>
              <a:rPr sz="1950" spc="7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Россельхознадзором</a:t>
            </a:r>
            <a:r>
              <a:rPr sz="1950" spc="7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и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Роспотребнадзором</a:t>
            </a:r>
            <a:r>
              <a:rPr sz="1950" spc="8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принято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более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70</a:t>
            </a:r>
            <a:r>
              <a:rPr sz="1950" b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нотификаций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,</a:t>
            </a:r>
            <a:r>
              <a:rPr sz="1950" spc="6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отменяющих </a:t>
            </a:r>
            <a:r>
              <a:rPr sz="1950" spc="-50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действующие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временные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ограничения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на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ввоз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на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территорию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Российской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Федерации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сельскохозяйственной</a:t>
            </a:r>
            <a:r>
              <a:rPr sz="1950" spc="6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продукции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и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продукции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животного</a:t>
            </a:r>
            <a:endParaRPr sz="1950">
              <a:latin typeface="Microsoft Sans Serif"/>
              <a:cs typeface="Microsoft Sans Serif"/>
            </a:endParaRPr>
          </a:p>
          <a:p>
            <a:pPr marL="389255">
              <a:lnSpc>
                <a:spcPct val="100000"/>
              </a:lnSpc>
              <a:spcBef>
                <a:spcPts val="35"/>
              </a:spcBef>
            </a:pP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происхождения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части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ветеринарного,</a:t>
            </a:r>
            <a:r>
              <a:rPr sz="1950" spc="6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карантинно-фитосанитарного,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санитарно-эпидемиологического</a:t>
            </a:r>
            <a:r>
              <a:rPr sz="1950" spc="6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контроля.</a:t>
            </a:r>
            <a:endParaRPr sz="1950">
              <a:latin typeface="Microsoft Sans Serif"/>
              <a:cs typeface="Microsoft Sans Serif"/>
            </a:endParaRPr>
          </a:p>
          <a:p>
            <a:pPr marL="389255">
              <a:lnSpc>
                <a:spcPct val="100000"/>
              </a:lnSpc>
              <a:spcBef>
                <a:spcPts val="35"/>
              </a:spcBef>
            </a:pP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Срок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–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с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марта</a:t>
            </a:r>
            <a:r>
              <a:rPr sz="1950" b="1" spc="3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2022</a:t>
            </a:r>
            <a:r>
              <a:rPr sz="1950" b="1" spc="2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года.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Основание</a:t>
            </a:r>
            <a:r>
              <a:rPr sz="195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0066CC"/>
                </a:solidFill>
                <a:latin typeface="Microsoft Sans Serif"/>
                <a:cs typeface="Microsoft Sans Serif"/>
              </a:rPr>
              <a:t>-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0066CC"/>
                </a:solidFill>
                <a:latin typeface="Microsoft Sans Serif"/>
                <a:cs typeface="Microsoft Sans Serif"/>
              </a:rPr>
              <a:t>нотификации</a:t>
            </a:r>
            <a:r>
              <a:rPr sz="1950" spc="2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0066CC"/>
                </a:solidFill>
                <a:latin typeface="Microsoft Sans Serif"/>
                <a:cs typeface="Microsoft Sans Serif"/>
              </a:rPr>
              <a:t>Россельхознадзора</a:t>
            </a:r>
            <a:r>
              <a:rPr sz="1950" spc="6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0066CC"/>
                </a:solidFill>
                <a:latin typeface="Microsoft Sans Serif"/>
                <a:cs typeface="Microsoft Sans Serif"/>
              </a:rPr>
              <a:t>и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0066CC"/>
                </a:solidFill>
                <a:latin typeface="Microsoft Sans Serif"/>
                <a:cs typeface="Microsoft Sans Serif"/>
              </a:rPr>
              <a:t>Роспотребнадзора.</a:t>
            </a:r>
            <a:endParaRPr sz="1950">
              <a:latin typeface="Microsoft Sans Serif"/>
              <a:cs typeface="Microsoft Sans Serif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735"/>
              </a:lnSpc>
            </a:pPr>
            <a:r>
              <a:rPr spc="15" dirty="0"/>
              <a:t>13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26574" y="6041147"/>
            <a:ext cx="18416270" cy="1336040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9255" marR="5080" indent="-377190">
              <a:lnSpc>
                <a:spcPct val="101499"/>
              </a:lnSpc>
              <a:spcBef>
                <a:spcPts val="40"/>
              </a:spcBef>
              <a:buFont typeface="Wingdings"/>
              <a:buChar char=""/>
              <a:tabLst>
                <a:tab pos="389890" algn="l"/>
              </a:tabLst>
            </a:pP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«Регулирование </a:t>
            </a:r>
            <a:r>
              <a:rPr sz="2650" spc="-15" dirty="0">
                <a:solidFill>
                  <a:srgbClr val="006FC0"/>
                </a:solidFill>
                <a:latin typeface="Microsoft Sans Serif"/>
                <a:cs typeface="Microsoft Sans Serif"/>
              </a:rPr>
              <a:t>очередности </a:t>
            </a:r>
            <a:r>
              <a:rPr sz="2650" spc="-30" dirty="0">
                <a:solidFill>
                  <a:srgbClr val="006FC0"/>
                </a:solidFill>
                <a:latin typeface="Microsoft Sans Serif"/>
                <a:cs typeface="Microsoft Sans Serif"/>
              </a:rPr>
              <a:t>проезда </a:t>
            </a:r>
            <a:r>
              <a:rPr sz="2650" spc="-15" dirty="0">
                <a:solidFill>
                  <a:srgbClr val="006FC0"/>
                </a:solidFill>
                <a:latin typeface="Microsoft Sans Serif"/>
                <a:cs typeface="Microsoft Sans Serif"/>
              </a:rPr>
              <a:t>транспортных </a:t>
            </a:r>
            <a:r>
              <a:rPr sz="2650" spc="-5" dirty="0">
                <a:solidFill>
                  <a:srgbClr val="006FC0"/>
                </a:solidFill>
                <a:latin typeface="Microsoft Sans Serif"/>
                <a:cs typeface="Microsoft Sans Serif"/>
              </a:rPr>
              <a:t>средств </a:t>
            </a:r>
            <a:r>
              <a:rPr sz="2650" spc="-170" dirty="0">
                <a:solidFill>
                  <a:srgbClr val="006FC0"/>
                </a:solidFill>
                <a:latin typeface="Microsoft Sans Serif"/>
                <a:cs typeface="Microsoft Sans Serif"/>
              </a:rPr>
              <a:t>к</a:t>
            </a:r>
            <a:r>
              <a:rPr sz="2650" spc="-16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0" dirty="0">
                <a:solidFill>
                  <a:srgbClr val="006FC0"/>
                </a:solidFill>
                <a:latin typeface="Microsoft Sans Serif"/>
                <a:cs typeface="Microsoft Sans Serif"/>
              </a:rPr>
              <a:t>автомобильным </a:t>
            </a:r>
            <a:r>
              <a:rPr sz="2650" spc="-50" dirty="0">
                <a:solidFill>
                  <a:srgbClr val="006FC0"/>
                </a:solidFill>
                <a:latin typeface="Microsoft Sans Serif"/>
                <a:cs typeface="Microsoft Sans Serif"/>
              </a:rPr>
              <a:t>пунктам </a:t>
            </a:r>
            <a:r>
              <a:rPr sz="2650" spc="-35" dirty="0">
                <a:solidFill>
                  <a:srgbClr val="006FC0"/>
                </a:solidFill>
                <a:latin typeface="Microsoft Sans Serif"/>
                <a:cs typeface="Microsoft Sans Serif"/>
              </a:rPr>
              <a:t>пропуска»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Планируется 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наделить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85" dirty="0">
                <a:solidFill>
                  <a:srgbClr val="5E5E5E"/>
                </a:solidFill>
                <a:latin typeface="Microsoft Sans Serif"/>
                <a:cs typeface="Microsoft Sans Serif"/>
              </a:rPr>
              <a:t>ФГКУ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Росгранстрой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полномочиями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по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определению</a:t>
            </a:r>
            <a:r>
              <a:rPr sz="1950" spc="6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очередности</a:t>
            </a:r>
            <a:r>
              <a:rPr sz="1950" spc="6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въезда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транспортных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средств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на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подъездах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10" dirty="0">
                <a:solidFill>
                  <a:srgbClr val="5E5E5E"/>
                </a:solidFill>
                <a:latin typeface="Microsoft Sans Serif"/>
                <a:cs typeface="Microsoft Sans Serif"/>
              </a:rPr>
              <a:t>к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20" dirty="0">
                <a:solidFill>
                  <a:srgbClr val="5E5E5E"/>
                </a:solidFill>
                <a:latin typeface="Microsoft Sans Serif"/>
                <a:cs typeface="Microsoft Sans Serif"/>
              </a:rPr>
              <a:t>пунктам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пропуска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посредством </a:t>
            </a:r>
            <a:r>
              <a:rPr sz="1950" spc="-50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формирования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предварительных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списков.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Срок</a:t>
            </a:r>
            <a:r>
              <a:rPr sz="1950" i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подготовки</a:t>
            </a:r>
            <a:r>
              <a:rPr sz="1950" i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проекта</a:t>
            </a:r>
            <a:r>
              <a:rPr sz="1950" i="1" spc="3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постановления</a:t>
            </a:r>
            <a:r>
              <a:rPr sz="1950" i="1" spc="5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–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1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месяц со</a:t>
            </a:r>
            <a:r>
              <a:rPr sz="1950" i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дня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внесения</a:t>
            </a:r>
            <a:r>
              <a:rPr sz="1950" i="1" spc="3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законопроекта</a:t>
            </a:r>
            <a:r>
              <a:rPr sz="1950" i="1" spc="5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в</a:t>
            </a:r>
            <a:r>
              <a:rPr sz="1950" i="1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ГД</a:t>
            </a:r>
            <a:r>
              <a:rPr sz="1950" i="1" spc="-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20" dirty="0">
                <a:solidFill>
                  <a:srgbClr val="5E5E5E"/>
                </a:solidFill>
                <a:latin typeface="Arial"/>
                <a:cs typeface="Arial"/>
              </a:rPr>
              <a:t>ФС РФ</a:t>
            </a:r>
            <a:r>
              <a:rPr sz="1950" i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(КЗД</a:t>
            </a:r>
            <a:r>
              <a:rPr sz="1950" i="1" spc="-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5" dirty="0">
                <a:solidFill>
                  <a:srgbClr val="5E5E5E"/>
                </a:solidFill>
                <a:latin typeface="Arial"/>
                <a:cs typeface="Arial"/>
              </a:rPr>
              <a:t>-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5" dirty="0">
                <a:solidFill>
                  <a:srgbClr val="5E5E5E"/>
                </a:solidFill>
                <a:latin typeface="Arial"/>
                <a:cs typeface="Arial"/>
              </a:rPr>
              <a:t>09.08.2022).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Срок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–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июль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2022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года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(принято</a:t>
            </a:r>
            <a:r>
              <a:rPr sz="1950" b="1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решение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о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продлении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до</a:t>
            </a:r>
            <a:r>
              <a:rPr sz="1950" b="1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31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декабря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 2023 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г.).</a:t>
            </a:r>
            <a:endParaRPr sz="19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26574" y="8252807"/>
            <a:ext cx="18347055" cy="143700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389255" marR="5080" indent="-377190">
              <a:lnSpc>
                <a:spcPct val="100600"/>
              </a:lnSpc>
              <a:spcBef>
                <a:spcPts val="70"/>
              </a:spcBef>
              <a:buFont typeface="Wingdings"/>
              <a:buChar char=""/>
              <a:tabLst>
                <a:tab pos="389890" algn="l"/>
              </a:tabLst>
            </a:pPr>
            <a:r>
              <a:rPr sz="2650" spc="-20" dirty="0">
                <a:solidFill>
                  <a:srgbClr val="006FC0"/>
                </a:solidFill>
                <a:latin typeface="Microsoft Sans Serif"/>
                <a:cs typeface="Microsoft Sans Serif"/>
              </a:rPr>
              <a:t>«Обеспечение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40" dirty="0">
                <a:solidFill>
                  <a:srgbClr val="006FC0"/>
                </a:solidFill>
                <a:latin typeface="Microsoft Sans Serif"/>
                <a:cs typeface="Microsoft Sans Serif"/>
              </a:rPr>
              <a:t>возможности</a:t>
            </a:r>
            <a:r>
              <a:rPr sz="265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30" dirty="0">
                <a:solidFill>
                  <a:srgbClr val="006FC0"/>
                </a:solidFill>
                <a:latin typeface="Microsoft Sans Serif"/>
                <a:cs typeface="Microsoft Sans Serif"/>
              </a:rPr>
              <a:t>продажи</a:t>
            </a:r>
            <a:r>
              <a:rPr sz="2650" spc="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товаров</a:t>
            </a:r>
            <a:r>
              <a:rPr sz="2650" spc="2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беспошлинной</a:t>
            </a:r>
            <a:r>
              <a:rPr sz="2650" spc="-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5" dirty="0">
                <a:solidFill>
                  <a:srgbClr val="006FC0"/>
                </a:solidFill>
                <a:latin typeface="Microsoft Sans Serif"/>
                <a:cs typeface="Microsoft Sans Serif"/>
              </a:rPr>
              <a:t>торговли</a:t>
            </a:r>
            <a:r>
              <a:rPr sz="2650" spc="2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30" dirty="0">
                <a:solidFill>
                  <a:srgbClr val="006FC0"/>
                </a:solidFill>
                <a:latin typeface="Microsoft Sans Serif"/>
                <a:cs typeface="Microsoft Sans Serif"/>
              </a:rPr>
              <a:t>пассажирам</a:t>
            </a:r>
            <a:r>
              <a:rPr sz="2650" spc="-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60" dirty="0">
                <a:solidFill>
                  <a:srgbClr val="006FC0"/>
                </a:solidFill>
                <a:latin typeface="Microsoft Sans Serif"/>
                <a:cs typeface="Microsoft Sans Serif"/>
              </a:rPr>
              <a:t>из</a:t>
            </a:r>
            <a:r>
              <a:rPr sz="2650" spc="4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5" dirty="0">
                <a:solidFill>
                  <a:srgbClr val="006FC0"/>
                </a:solidFill>
                <a:latin typeface="Microsoft Sans Serif"/>
                <a:cs typeface="Microsoft Sans Serif"/>
              </a:rPr>
              <a:t>стран</a:t>
            </a:r>
            <a:r>
              <a:rPr sz="2650" spc="1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35" dirty="0">
                <a:solidFill>
                  <a:srgbClr val="006FC0"/>
                </a:solidFill>
                <a:latin typeface="Microsoft Sans Serif"/>
                <a:cs typeface="Microsoft Sans Serif"/>
              </a:rPr>
              <a:t>Евразийского </a:t>
            </a:r>
            <a:r>
              <a:rPr sz="2650" spc="-3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45" dirty="0">
                <a:solidFill>
                  <a:srgbClr val="006FC0"/>
                </a:solidFill>
                <a:latin typeface="Microsoft Sans Serif"/>
                <a:cs typeface="Microsoft Sans Serif"/>
              </a:rPr>
              <a:t>экономического</a:t>
            </a:r>
            <a:r>
              <a:rPr sz="2650" spc="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5" dirty="0">
                <a:solidFill>
                  <a:srgbClr val="006FC0"/>
                </a:solidFill>
                <a:latin typeface="Microsoft Sans Serif"/>
                <a:cs typeface="Microsoft Sans Serif"/>
              </a:rPr>
              <a:t>союза</a:t>
            </a:r>
            <a:r>
              <a:rPr sz="2650" spc="2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45" dirty="0">
                <a:solidFill>
                  <a:srgbClr val="006FC0"/>
                </a:solidFill>
                <a:latin typeface="Microsoft Sans Serif"/>
                <a:cs typeface="Microsoft Sans Serif"/>
              </a:rPr>
              <a:t>(за</a:t>
            </a:r>
            <a:r>
              <a:rPr sz="2650" spc="3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30" dirty="0">
                <a:solidFill>
                  <a:srgbClr val="006FC0"/>
                </a:solidFill>
                <a:latin typeface="Microsoft Sans Serif"/>
                <a:cs typeface="Microsoft Sans Serif"/>
              </a:rPr>
              <a:t>исключением</a:t>
            </a:r>
            <a:r>
              <a:rPr sz="2650" spc="1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5" dirty="0">
                <a:solidFill>
                  <a:srgbClr val="006FC0"/>
                </a:solidFill>
                <a:latin typeface="Microsoft Sans Serif"/>
                <a:cs typeface="Microsoft Sans Serif"/>
              </a:rPr>
              <a:t>внутристрановых</a:t>
            </a:r>
            <a:r>
              <a:rPr sz="2650" spc="1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перелетов)»</a:t>
            </a:r>
            <a:r>
              <a:rPr sz="2650" spc="2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Разрешена</a:t>
            </a:r>
            <a:r>
              <a:rPr sz="1950" b="1" spc="3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продажа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товаров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магазинах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беспошлинной </a:t>
            </a:r>
            <a:r>
              <a:rPr sz="1950" spc="-50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торговли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(duty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free)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физическим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лицам,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выезжающим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воздушным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транспортом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30" dirty="0">
                <a:solidFill>
                  <a:srgbClr val="5E5E5E"/>
                </a:solidFill>
                <a:latin typeface="Microsoft Sans Serif"/>
                <a:cs typeface="Microsoft Sans Serif"/>
              </a:rPr>
              <a:t>из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Российской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Федерации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другое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государство</a:t>
            </a:r>
            <a:r>
              <a:rPr sz="1950" spc="10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25" dirty="0">
                <a:solidFill>
                  <a:srgbClr val="5E5E5E"/>
                </a:solidFill>
                <a:latin typeface="Microsoft Sans Serif"/>
                <a:cs typeface="Microsoft Sans Serif"/>
              </a:rPr>
              <a:t>–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член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ЕАЭС.</a:t>
            </a:r>
            <a:endParaRPr sz="1950">
              <a:latin typeface="Microsoft Sans Serif"/>
              <a:cs typeface="Microsoft Sans Serif"/>
            </a:endParaRPr>
          </a:p>
          <a:p>
            <a:pPr marL="389255">
              <a:lnSpc>
                <a:spcPct val="100000"/>
              </a:lnSpc>
              <a:spcBef>
                <a:spcPts val="35"/>
              </a:spcBef>
            </a:pP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Срок</a:t>
            </a:r>
            <a:r>
              <a:rPr sz="1950" b="1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–</a:t>
            </a:r>
            <a:r>
              <a:rPr sz="1950" b="1" spc="-1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бессрочно.</a:t>
            </a:r>
            <a:r>
              <a:rPr sz="1950" b="1" spc="-1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Основание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30" dirty="0">
                <a:solidFill>
                  <a:srgbClr val="0066CC"/>
                </a:solidFill>
                <a:latin typeface="Microsoft Sans Serif"/>
                <a:cs typeface="Microsoft Sans Serif"/>
              </a:rPr>
              <a:t>–</a:t>
            </a:r>
            <a:r>
              <a:rPr sz="1950" spc="1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-100" dirty="0">
                <a:solidFill>
                  <a:srgbClr val="0066CC"/>
                </a:solidFill>
                <a:latin typeface="Microsoft Sans Serif"/>
                <a:cs typeface="Microsoft Sans Serif"/>
              </a:rPr>
              <a:t>ФЗ</a:t>
            </a:r>
            <a:r>
              <a:rPr sz="1950" spc="2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от</a:t>
            </a:r>
            <a:r>
              <a:rPr sz="195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28.06.2022</a:t>
            </a:r>
            <a:r>
              <a:rPr sz="195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75" dirty="0">
                <a:solidFill>
                  <a:srgbClr val="0066CC"/>
                </a:solidFill>
                <a:latin typeface="Microsoft Sans Serif"/>
                <a:cs typeface="Microsoft Sans Serif"/>
              </a:rPr>
              <a:t>№</a:t>
            </a:r>
            <a:r>
              <a:rPr sz="1950" spc="2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-30" dirty="0">
                <a:solidFill>
                  <a:srgbClr val="0066CC"/>
                </a:solidFill>
                <a:latin typeface="Microsoft Sans Serif"/>
                <a:cs typeface="Microsoft Sans Serif"/>
              </a:rPr>
              <a:t>214-ФЗ</a:t>
            </a:r>
            <a:endParaRPr sz="195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2399665">
              <a:lnSpc>
                <a:spcPct val="100000"/>
              </a:lnSpc>
              <a:spcBef>
                <a:spcPts val="130"/>
              </a:spcBef>
            </a:pPr>
            <a:r>
              <a:rPr spc="10" dirty="0"/>
              <a:t>Упрощение</a:t>
            </a:r>
            <a:r>
              <a:rPr spc="5" dirty="0"/>
              <a:t> </a:t>
            </a:r>
            <a:r>
              <a:rPr spc="15" dirty="0"/>
              <a:t>формальностей</a:t>
            </a:r>
            <a:r>
              <a:rPr spc="-15" dirty="0"/>
              <a:t> </a:t>
            </a:r>
            <a:r>
              <a:rPr spc="15" dirty="0"/>
              <a:t>при</a:t>
            </a:r>
            <a:r>
              <a:rPr spc="10" dirty="0"/>
              <a:t> </a:t>
            </a:r>
            <a:r>
              <a:rPr spc="15" dirty="0"/>
              <a:t>ввозе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741338" y="1834499"/>
            <a:ext cx="9772015" cy="432434"/>
          </a:xfrm>
          <a:prstGeom prst="rect">
            <a:avLst/>
          </a:prstGeom>
          <a:solidFill>
            <a:srgbClr val="CCEBFF"/>
          </a:solidFill>
        </p:spPr>
        <p:txBody>
          <a:bodyPr vert="horz" wrap="square" lIns="0" tIns="31115" rIns="0" bIns="0" rtlCol="0">
            <a:spAutoFit/>
          </a:bodyPr>
          <a:lstStyle/>
          <a:p>
            <a:pPr marL="75565">
              <a:lnSpc>
                <a:spcPct val="100000"/>
              </a:lnSpc>
              <a:spcBef>
                <a:spcPts val="245"/>
              </a:spcBef>
            </a:pP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ОТМЕНА</a:t>
            </a:r>
            <a:r>
              <a:rPr sz="2300" b="1" spc="2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ФИТОСАНИТАРНЫХ</a:t>
            </a:r>
            <a:r>
              <a:rPr sz="2300" b="1" spc="4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И </a:t>
            </a:r>
            <a:r>
              <a:rPr sz="2300" b="1" spc="-5" dirty="0">
                <a:solidFill>
                  <a:srgbClr val="006FC0"/>
                </a:solidFill>
                <a:latin typeface="Arial"/>
                <a:cs typeface="Arial"/>
              </a:rPr>
              <a:t>ВЕТЕРИНАРНЫХ</a:t>
            </a:r>
            <a:r>
              <a:rPr sz="2300" b="1" spc="4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ОГРАНИЧЕНИЙ</a:t>
            </a:r>
            <a:endParaRPr sz="23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41338" y="5509779"/>
            <a:ext cx="8221345" cy="431165"/>
          </a:xfrm>
          <a:prstGeom prst="rect">
            <a:avLst/>
          </a:prstGeom>
          <a:solidFill>
            <a:srgbClr val="CCEBFF"/>
          </a:solidFill>
        </p:spPr>
        <p:txBody>
          <a:bodyPr vert="horz" wrap="square" lIns="0" tIns="31115" rIns="0" bIns="0" rtlCol="0">
            <a:spAutoFit/>
          </a:bodyPr>
          <a:lstStyle/>
          <a:p>
            <a:pPr marL="75565">
              <a:lnSpc>
                <a:spcPct val="100000"/>
              </a:lnSpc>
              <a:spcBef>
                <a:spcPts val="245"/>
              </a:spcBef>
            </a:pPr>
            <a:r>
              <a:rPr sz="2300" b="1" spc="-5" dirty="0">
                <a:solidFill>
                  <a:srgbClr val="006FC0"/>
                </a:solidFill>
                <a:latin typeface="Arial"/>
                <a:cs typeface="Arial"/>
              </a:rPr>
              <a:t>РЕГУЛИРОВАНИЕ</a:t>
            </a:r>
            <a:r>
              <a:rPr sz="2300" b="1" spc="5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ОЧЕРЕДЕЙ</a:t>
            </a:r>
            <a:r>
              <a:rPr sz="2300" b="1" spc="1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НА</a:t>
            </a:r>
            <a:r>
              <a:rPr sz="2300" b="1" spc="1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ПУНКТАХ</a:t>
            </a:r>
            <a:r>
              <a:rPr sz="2300" b="1" spc="2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spc="-5" dirty="0">
                <a:solidFill>
                  <a:srgbClr val="006FC0"/>
                </a:solidFill>
                <a:latin typeface="Arial"/>
                <a:cs typeface="Arial"/>
              </a:rPr>
              <a:t>ПРОПУСКА</a:t>
            </a:r>
            <a:endParaRPr sz="23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41338" y="7653379"/>
            <a:ext cx="16626205" cy="432434"/>
          </a:xfrm>
          <a:prstGeom prst="rect">
            <a:avLst/>
          </a:prstGeom>
          <a:solidFill>
            <a:srgbClr val="CCEBFF"/>
          </a:solidFill>
        </p:spPr>
        <p:txBody>
          <a:bodyPr vert="horz" wrap="square" lIns="0" tIns="31750" rIns="0" bIns="0" rtlCol="0">
            <a:spAutoFit/>
          </a:bodyPr>
          <a:lstStyle/>
          <a:p>
            <a:pPr marL="75565">
              <a:lnSpc>
                <a:spcPct val="100000"/>
              </a:lnSpc>
              <a:spcBef>
                <a:spcPts val="250"/>
              </a:spcBef>
            </a:pP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ВОЗМОЖНОСТЬ</a:t>
            </a:r>
            <a:r>
              <a:rPr sz="2300" b="1" spc="4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ПРОДАЖИ</a:t>
            </a:r>
            <a:r>
              <a:rPr sz="2300" b="1" spc="2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spc="-5" dirty="0">
                <a:solidFill>
                  <a:srgbClr val="006FC0"/>
                </a:solidFill>
                <a:latin typeface="Arial"/>
                <a:cs typeface="Arial"/>
              </a:rPr>
              <a:t>ТОВАРОВ</a:t>
            </a:r>
            <a:r>
              <a:rPr sz="2300" b="1" spc="4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В</a:t>
            </a:r>
            <a:r>
              <a:rPr sz="2300" b="1" spc="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МАГАЗИНАХ</a:t>
            </a:r>
            <a:r>
              <a:rPr sz="2300" b="1" spc="4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DUTY-FREE</a:t>
            </a:r>
            <a:r>
              <a:rPr sz="2300" b="1" spc="4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spc="-5" dirty="0">
                <a:solidFill>
                  <a:srgbClr val="006FC0"/>
                </a:solidFill>
                <a:latin typeface="Arial"/>
                <a:cs typeface="Arial"/>
              </a:rPr>
              <a:t>ПАССАЖИРАМ</a:t>
            </a:r>
            <a:r>
              <a:rPr sz="2300" b="1" spc="6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ПРИ</a:t>
            </a:r>
            <a:r>
              <a:rPr sz="2300" b="1" spc="1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spc="-5" dirty="0">
                <a:solidFill>
                  <a:srgbClr val="006FC0"/>
                </a:solidFill>
                <a:latin typeface="Arial"/>
                <a:cs typeface="Arial"/>
              </a:rPr>
              <a:t>ВЫЛЕТЕ</a:t>
            </a:r>
            <a:r>
              <a:rPr sz="2300" b="1" spc="2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В</a:t>
            </a:r>
            <a:r>
              <a:rPr sz="2300" b="1" spc="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spc="-5" dirty="0">
                <a:solidFill>
                  <a:srgbClr val="006FC0"/>
                </a:solidFill>
                <a:latin typeface="Arial"/>
                <a:cs typeface="Arial"/>
              </a:rPr>
              <a:t>СТРАНЫ</a:t>
            </a:r>
            <a:r>
              <a:rPr sz="2300" b="1" spc="4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ЕАЭС</a:t>
            </a:r>
            <a:endParaRPr sz="23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4330" y="2191944"/>
            <a:ext cx="18285460" cy="7468870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389255" marR="173990" indent="-377190">
              <a:lnSpc>
                <a:spcPts val="3170"/>
              </a:lnSpc>
              <a:spcBef>
                <a:spcPts val="204"/>
              </a:spcBef>
              <a:buFont typeface="Wingdings"/>
              <a:buChar char=""/>
              <a:tabLst>
                <a:tab pos="389890" algn="l"/>
              </a:tabLst>
            </a:pPr>
            <a:r>
              <a:rPr sz="2650" spc="-25" dirty="0">
                <a:solidFill>
                  <a:srgbClr val="006FC0"/>
                </a:solidFill>
                <a:latin typeface="Microsoft Sans Serif"/>
                <a:cs typeface="Microsoft Sans Serif"/>
              </a:rPr>
              <a:t>«Снижение</a:t>
            </a:r>
            <a:r>
              <a:rPr sz="2650" spc="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ответственности</a:t>
            </a:r>
            <a:r>
              <a:rPr sz="265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5" dirty="0">
                <a:solidFill>
                  <a:srgbClr val="006FC0"/>
                </a:solidFill>
                <a:latin typeface="Microsoft Sans Serif"/>
                <a:cs typeface="Microsoft Sans Serif"/>
              </a:rPr>
              <a:t>в</a:t>
            </a:r>
            <a:r>
              <a:rPr sz="2650" spc="3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5" dirty="0">
                <a:solidFill>
                  <a:srgbClr val="006FC0"/>
                </a:solidFill>
                <a:latin typeface="Microsoft Sans Serif"/>
                <a:cs typeface="Microsoft Sans Serif"/>
              </a:rPr>
              <a:t>части</a:t>
            </a:r>
            <a:r>
              <a:rPr sz="2650" spc="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5" dirty="0">
                <a:solidFill>
                  <a:srgbClr val="006FC0"/>
                </a:solidFill>
                <a:latin typeface="Microsoft Sans Serif"/>
                <a:cs typeface="Microsoft Sans Serif"/>
              </a:rPr>
              <a:t>нарушений</a:t>
            </a:r>
            <a:r>
              <a:rPr sz="2650" spc="2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5" dirty="0">
                <a:solidFill>
                  <a:srgbClr val="006FC0"/>
                </a:solidFill>
                <a:latin typeface="Microsoft Sans Serif"/>
                <a:cs typeface="Microsoft Sans Serif"/>
              </a:rPr>
              <a:t>валютного</a:t>
            </a:r>
            <a:r>
              <a:rPr sz="2650" spc="1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30" dirty="0">
                <a:solidFill>
                  <a:srgbClr val="006FC0"/>
                </a:solidFill>
                <a:latin typeface="Microsoft Sans Serif"/>
                <a:cs typeface="Microsoft Sans Serif"/>
              </a:rPr>
              <a:t>законодательства</a:t>
            </a:r>
            <a:r>
              <a:rPr sz="2650" spc="-5" dirty="0">
                <a:solidFill>
                  <a:srgbClr val="006FC0"/>
                </a:solidFill>
                <a:latin typeface="Microsoft Sans Serif"/>
                <a:cs typeface="Microsoft Sans Serif"/>
              </a:rPr>
              <a:t> в</a:t>
            </a:r>
            <a:r>
              <a:rPr sz="2650" spc="3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30" dirty="0">
                <a:solidFill>
                  <a:srgbClr val="006FC0"/>
                </a:solidFill>
                <a:latin typeface="Microsoft Sans Serif"/>
                <a:cs typeface="Microsoft Sans Serif"/>
              </a:rPr>
              <a:t>связи</a:t>
            </a:r>
            <a:r>
              <a:rPr sz="2650" spc="1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5" dirty="0">
                <a:solidFill>
                  <a:srgbClr val="006FC0"/>
                </a:solidFill>
                <a:latin typeface="Microsoft Sans Serif"/>
                <a:cs typeface="Microsoft Sans Serif"/>
              </a:rPr>
              <a:t>с</a:t>
            </a:r>
            <a:r>
              <a:rPr sz="2650" spc="5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30" dirty="0">
                <a:solidFill>
                  <a:srgbClr val="006FC0"/>
                </a:solidFill>
                <a:latin typeface="Microsoft Sans Serif"/>
                <a:cs typeface="Microsoft Sans Serif"/>
              </a:rPr>
              <a:t>санкционными</a:t>
            </a:r>
            <a:r>
              <a:rPr sz="2650" spc="1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35" dirty="0">
                <a:solidFill>
                  <a:srgbClr val="006FC0"/>
                </a:solidFill>
                <a:latin typeface="Microsoft Sans Serif"/>
                <a:cs typeface="Microsoft Sans Serif"/>
              </a:rPr>
              <a:t>мерами</a:t>
            </a:r>
            <a:r>
              <a:rPr sz="2650" spc="3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5" dirty="0">
                <a:solidFill>
                  <a:srgbClr val="006FC0"/>
                </a:solidFill>
                <a:latin typeface="Microsoft Sans Serif"/>
                <a:cs typeface="Microsoft Sans Serif"/>
              </a:rPr>
              <a:t>(в </a:t>
            </a:r>
            <a:r>
              <a:rPr sz="2650" spc="-69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5" dirty="0">
                <a:solidFill>
                  <a:srgbClr val="006FC0"/>
                </a:solidFill>
                <a:latin typeface="Microsoft Sans Serif"/>
                <a:cs typeface="Microsoft Sans Serif"/>
              </a:rPr>
              <a:t>случае</a:t>
            </a:r>
            <a:r>
              <a:rPr sz="2650" spc="-1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отсутствия</a:t>
            </a:r>
            <a:r>
              <a:rPr sz="265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умысла)»</a:t>
            </a:r>
            <a:endParaRPr sz="26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006FC0"/>
              </a:buClr>
              <a:buFont typeface="Wingdings"/>
              <a:buChar char=""/>
            </a:pPr>
            <a:endParaRPr sz="2700">
              <a:latin typeface="Microsoft Sans Serif"/>
              <a:cs typeface="Microsoft Sans Serif"/>
            </a:endParaRPr>
          </a:p>
          <a:p>
            <a:pPr marL="389255">
              <a:lnSpc>
                <a:spcPct val="100000"/>
              </a:lnSpc>
              <a:spcBef>
                <a:spcPts val="5"/>
              </a:spcBef>
            </a:pP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С</a:t>
            </a:r>
            <a:r>
              <a:rPr sz="2300" spc="2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13</a:t>
            </a:r>
            <a:r>
              <a:rPr sz="230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июля</a:t>
            </a:r>
            <a:r>
              <a:rPr sz="230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2022</a:t>
            </a:r>
            <a:r>
              <a:rPr sz="230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20" dirty="0">
                <a:solidFill>
                  <a:srgbClr val="0066CC"/>
                </a:solidFill>
                <a:latin typeface="Microsoft Sans Serif"/>
                <a:cs typeface="Microsoft Sans Serif"/>
              </a:rPr>
              <a:t>г.</a:t>
            </a:r>
            <a:r>
              <a:rPr sz="230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статья</a:t>
            </a:r>
            <a:r>
              <a:rPr sz="230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15.25</a:t>
            </a:r>
            <a:r>
              <a:rPr sz="2300" spc="5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50" dirty="0">
                <a:solidFill>
                  <a:srgbClr val="0066CC"/>
                </a:solidFill>
                <a:latin typeface="Microsoft Sans Serif"/>
                <a:cs typeface="Microsoft Sans Serif"/>
              </a:rPr>
              <a:t>КОАП</a:t>
            </a:r>
            <a:r>
              <a:rPr sz="2300" spc="2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100" dirty="0">
                <a:solidFill>
                  <a:srgbClr val="0066CC"/>
                </a:solidFill>
                <a:latin typeface="Microsoft Sans Serif"/>
                <a:cs typeface="Microsoft Sans Serif"/>
              </a:rPr>
              <a:t>РФ</a:t>
            </a:r>
            <a:r>
              <a:rPr sz="230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10" dirty="0">
                <a:solidFill>
                  <a:srgbClr val="0066CC"/>
                </a:solidFill>
                <a:latin typeface="Microsoft Sans Serif"/>
                <a:cs typeface="Microsoft Sans Serif"/>
              </a:rPr>
              <a:t>применяется</a:t>
            </a:r>
            <a:r>
              <a:rPr sz="230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в</a:t>
            </a:r>
            <a:r>
              <a:rPr sz="230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5" dirty="0">
                <a:solidFill>
                  <a:srgbClr val="0066CC"/>
                </a:solidFill>
                <a:latin typeface="Microsoft Sans Serif"/>
                <a:cs typeface="Microsoft Sans Serif"/>
              </a:rPr>
              <a:t>новой</a:t>
            </a:r>
            <a:r>
              <a:rPr sz="230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20" dirty="0">
                <a:solidFill>
                  <a:srgbClr val="0066CC"/>
                </a:solidFill>
                <a:latin typeface="Microsoft Sans Serif"/>
                <a:cs typeface="Microsoft Sans Serif"/>
              </a:rPr>
              <a:t>редакции.</a:t>
            </a:r>
            <a:endParaRPr sz="2300">
              <a:latin typeface="Microsoft Sans Serif"/>
              <a:cs typeface="Microsoft Sans Serif"/>
            </a:endParaRPr>
          </a:p>
          <a:p>
            <a:pPr marL="389255" marR="1677670" lvl="1">
              <a:lnSpc>
                <a:spcPts val="2450"/>
              </a:lnSpc>
              <a:spcBef>
                <a:spcPts val="350"/>
              </a:spcBef>
              <a:buAutoNum type="arabicParenR"/>
              <a:tabLst>
                <a:tab pos="732790" algn="l"/>
              </a:tabLst>
            </a:pPr>
            <a:r>
              <a:rPr sz="2300" spc="-5" dirty="0">
                <a:solidFill>
                  <a:srgbClr val="0066CC"/>
                </a:solidFill>
                <a:latin typeface="Microsoft Sans Serif"/>
                <a:cs typeface="Microsoft Sans Serif"/>
              </a:rPr>
              <a:t>введен</a:t>
            </a:r>
            <a:r>
              <a:rPr sz="230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5" dirty="0">
                <a:solidFill>
                  <a:srgbClr val="0066CC"/>
                </a:solidFill>
                <a:latin typeface="Microsoft Sans Serif"/>
                <a:cs typeface="Microsoft Sans Serif"/>
              </a:rPr>
              <a:t>мораторий</a:t>
            </a:r>
            <a:r>
              <a:rPr sz="2300" spc="5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5" dirty="0">
                <a:solidFill>
                  <a:srgbClr val="0066CC"/>
                </a:solidFill>
                <a:latin typeface="Microsoft Sans Serif"/>
                <a:cs typeface="Microsoft Sans Serif"/>
              </a:rPr>
              <a:t>на</a:t>
            </a:r>
            <a:r>
              <a:rPr sz="2300" spc="5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5" dirty="0">
                <a:solidFill>
                  <a:srgbClr val="0066CC"/>
                </a:solidFill>
                <a:latin typeface="Microsoft Sans Serif"/>
                <a:cs typeface="Microsoft Sans Serif"/>
              </a:rPr>
              <a:t>привлечение</a:t>
            </a:r>
            <a:r>
              <a:rPr sz="2300" spc="7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10" dirty="0">
                <a:solidFill>
                  <a:srgbClr val="0066CC"/>
                </a:solidFill>
                <a:latin typeface="Microsoft Sans Serif"/>
                <a:cs typeface="Microsoft Sans Serif"/>
              </a:rPr>
              <a:t>резидентов</a:t>
            </a:r>
            <a:r>
              <a:rPr sz="2300" spc="8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-110" dirty="0">
                <a:solidFill>
                  <a:srgbClr val="5E5E5E"/>
                </a:solidFill>
                <a:latin typeface="Microsoft Sans Serif"/>
                <a:cs typeface="Microsoft Sans Serif"/>
              </a:rPr>
              <a:t>к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административной</a:t>
            </a:r>
            <a:r>
              <a:rPr sz="1950" b="1" spc="5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ответственности</a:t>
            </a:r>
            <a:r>
              <a:rPr sz="1950" b="1" spc="7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spc="-30" dirty="0">
                <a:solidFill>
                  <a:srgbClr val="5E5E5E"/>
                </a:solidFill>
                <a:latin typeface="Microsoft Sans Serif"/>
                <a:cs typeface="Microsoft Sans Serif"/>
              </a:rPr>
              <a:t>за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отдельные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нарушения</a:t>
            </a:r>
            <a:r>
              <a:rPr sz="1950" b="1" spc="4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валютного </a:t>
            </a:r>
            <a:r>
              <a:rPr sz="1950" b="1" spc="-53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5" dirty="0">
                <a:solidFill>
                  <a:srgbClr val="5E5E5E"/>
                </a:solidFill>
                <a:latin typeface="Arial"/>
                <a:cs typeface="Arial"/>
              </a:rPr>
              <a:t>законодательства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,</a:t>
            </a:r>
            <a:r>
              <a:rPr sz="1950" spc="6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если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они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допущены</a:t>
            </a:r>
            <a:r>
              <a:rPr sz="1950" b="1" spc="3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из-за</a:t>
            </a:r>
            <a:r>
              <a:rPr sz="1950" b="1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санкций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иностранных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государств.</a:t>
            </a:r>
            <a:endParaRPr sz="1950">
              <a:latin typeface="Microsoft Sans Serif"/>
              <a:cs typeface="Microsoft Sans Serif"/>
            </a:endParaRPr>
          </a:p>
          <a:p>
            <a:pPr marL="389255">
              <a:lnSpc>
                <a:spcPts val="2280"/>
              </a:lnSpc>
            </a:pP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Норма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распространяется</a:t>
            </a:r>
            <a:r>
              <a:rPr sz="1950" spc="7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на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правоотношения,</a:t>
            </a:r>
            <a:r>
              <a:rPr sz="1950" spc="7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возникшие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в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период</a:t>
            </a:r>
            <a:r>
              <a:rPr sz="1950" b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с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23 февраля</a:t>
            </a:r>
            <a:r>
              <a:rPr sz="1950" b="1" spc="3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по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31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 декабря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2022</a:t>
            </a:r>
            <a:r>
              <a:rPr sz="1950" b="1" spc="3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года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.</a:t>
            </a:r>
            <a:endParaRPr sz="19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050">
              <a:latin typeface="Microsoft Sans Serif"/>
              <a:cs typeface="Microsoft Sans Serif"/>
            </a:endParaRPr>
          </a:p>
          <a:p>
            <a:pPr marL="732155" lvl="1" indent="-343535">
              <a:lnSpc>
                <a:spcPct val="100000"/>
              </a:lnSpc>
              <a:buAutoNum type="arabicParenR" startAt="2"/>
              <a:tabLst>
                <a:tab pos="732790" algn="l"/>
              </a:tabLst>
            </a:pPr>
            <a:r>
              <a:rPr sz="2300" spc="-10" dirty="0">
                <a:solidFill>
                  <a:srgbClr val="0066CC"/>
                </a:solidFill>
                <a:latin typeface="Microsoft Sans Serif"/>
                <a:cs typeface="Microsoft Sans Serif"/>
              </a:rPr>
              <a:t>снижены</a:t>
            </a:r>
            <a:r>
              <a:rPr sz="230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20" dirty="0">
                <a:solidFill>
                  <a:srgbClr val="0066CC"/>
                </a:solidFill>
                <a:latin typeface="Microsoft Sans Serif"/>
                <a:cs typeface="Microsoft Sans Serif"/>
              </a:rPr>
              <a:t>размеры</a:t>
            </a:r>
            <a:r>
              <a:rPr sz="230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5" dirty="0">
                <a:solidFill>
                  <a:srgbClr val="0066CC"/>
                </a:solidFill>
                <a:latin typeface="Microsoft Sans Serif"/>
                <a:cs typeface="Microsoft Sans Serif"/>
              </a:rPr>
              <a:t>административных</a:t>
            </a:r>
            <a:r>
              <a:rPr sz="2300" spc="5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штрафов</a:t>
            </a:r>
            <a:r>
              <a:rPr sz="2300" spc="5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50" dirty="0">
                <a:solidFill>
                  <a:srgbClr val="0066CC"/>
                </a:solidFill>
                <a:latin typeface="Microsoft Sans Serif"/>
                <a:cs typeface="Microsoft Sans Serif"/>
              </a:rPr>
              <a:t>за</a:t>
            </a:r>
            <a:r>
              <a:rPr sz="230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нарушения</a:t>
            </a:r>
            <a:r>
              <a:rPr sz="230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валютного</a:t>
            </a:r>
            <a:r>
              <a:rPr sz="2300" spc="6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15" dirty="0">
                <a:solidFill>
                  <a:srgbClr val="0066CC"/>
                </a:solidFill>
                <a:latin typeface="Microsoft Sans Serif"/>
                <a:cs typeface="Microsoft Sans Serif"/>
              </a:rPr>
              <a:t>законодательства:</a:t>
            </a:r>
            <a:endParaRPr sz="2300">
              <a:latin typeface="Microsoft Sans Serif"/>
              <a:cs typeface="Microsoft Sans Serif"/>
            </a:endParaRPr>
          </a:p>
          <a:p>
            <a:pPr marL="389255" marR="283845">
              <a:lnSpc>
                <a:spcPct val="101499"/>
              </a:lnSpc>
              <a:spcBef>
                <a:spcPts val="10"/>
              </a:spcBef>
              <a:buFont typeface="Microsoft Sans Serif"/>
              <a:buChar char="–"/>
              <a:tabLst>
                <a:tab pos="600075" algn="l"/>
              </a:tabLst>
            </a:pP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в</a:t>
            </a:r>
            <a:r>
              <a:rPr sz="1950" b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3</a:t>
            </a:r>
            <a:r>
              <a:rPr sz="1950" b="1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раза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уменьшен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размер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штрафа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за незаконные валютные</a:t>
            </a:r>
            <a:r>
              <a:rPr sz="1950" b="1" spc="4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операции</a:t>
            </a:r>
            <a:r>
              <a:rPr sz="1950" b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резидентов</a:t>
            </a:r>
            <a:r>
              <a:rPr sz="1950" b="1" spc="4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(с</a:t>
            </a:r>
            <a:r>
              <a:rPr sz="1950" i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75-100%</a:t>
            </a:r>
            <a:r>
              <a:rPr sz="1950" i="1" spc="3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до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 20-40%</a:t>
            </a:r>
            <a:r>
              <a:rPr sz="1950" i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от суммы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 незаконной</a:t>
            </a:r>
            <a:r>
              <a:rPr sz="1950" i="1" spc="5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операции</a:t>
            </a:r>
            <a:r>
              <a:rPr sz="1950" i="1" spc="4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либо </a:t>
            </a:r>
            <a:r>
              <a:rPr sz="1950" i="1" spc="-52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суммы</a:t>
            </a:r>
            <a:r>
              <a:rPr sz="1950" i="1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денежных</a:t>
            </a:r>
            <a:r>
              <a:rPr sz="1950" i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средств,</a:t>
            </a:r>
            <a:r>
              <a:rPr sz="1950" i="1" spc="-1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переведенных</a:t>
            </a:r>
            <a:r>
              <a:rPr sz="1950" i="1" spc="5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с</a:t>
            </a:r>
            <a:r>
              <a:rPr sz="1950" i="1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нарушением</a:t>
            </a:r>
            <a:r>
              <a:rPr sz="1950" i="1" spc="2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установленного</a:t>
            </a:r>
            <a:r>
              <a:rPr sz="1950" i="1" spc="2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порядка)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;</a:t>
            </a:r>
            <a:endParaRPr sz="1950">
              <a:latin typeface="Microsoft Sans Serif"/>
              <a:cs typeface="Microsoft Sans Serif"/>
            </a:endParaRPr>
          </a:p>
          <a:p>
            <a:pPr marL="389255" marR="5080">
              <a:lnSpc>
                <a:spcPct val="101499"/>
              </a:lnSpc>
              <a:buFont typeface="Microsoft Sans Serif"/>
              <a:buChar char="–"/>
              <a:tabLst>
                <a:tab pos="600075" algn="l"/>
              </a:tabLst>
            </a:pP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в</a:t>
            </a:r>
            <a:r>
              <a:rPr sz="1950" b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2</a:t>
            </a:r>
            <a:r>
              <a:rPr sz="1950" b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раза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снижен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штраф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за</a:t>
            </a:r>
            <a:r>
              <a:rPr sz="1950" b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невозврат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экспортной</a:t>
            </a:r>
            <a:r>
              <a:rPr sz="1950" b="1" spc="3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выручки</a:t>
            </a:r>
            <a:r>
              <a:rPr sz="1950" b="1" spc="3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по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внешнеторговым</a:t>
            </a:r>
            <a:r>
              <a:rPr sz="1950" spc="6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договорам,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предусматривающим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расчеты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российских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рублях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(с</a:t>
            </a:r>
            <a:r>
              <a:rPr sz="1950" i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3– </a:t>
            </a:r>
            <a:r>
              <a:rPr sz="1950" i="1" spc="-53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10%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до</a:t>
            </a:r>
            <a:r>
              <a:rPr sz="1950" i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3–5%)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.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Введен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новый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порядок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определения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размера</a:t>
            </a:r>
            <a:r>
              <a:rPr sz="1950" spc="7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штрафа</a:t>
            </a:r>
            <a:r>
              <a:rPr sz="1950" b="1" spc="3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spc="-30" dirty="0">
                <a:solidFill>
                  <a:srgbClr val="5E5E5E"/>
                </a:solidFill>
                <a:latin typeface="Microsoft Sans Serif"/>
                <a:cs typeface="Microsoft Sans Serif"/>
              </a:rPr>
              <a:t>за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валютные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нарушения</a:t>
            </a:r>
            <a:r>
              <a:rPr sz="1950" spc="6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для</a:t>
            </a:r>
            <a:r>
              <a:rPr sz="1950" b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должностных</a:t>
            </a:r>
            <a:r>
              <a:rPr sz="1950" b="1" spc="3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лиц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.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Штраф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для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них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установлен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 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размере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1/150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5" dirty="0">
                <a:solidFill>
                  <a:srgbClr val="5E5E5E"/>
                </a:solidFill>
                <a:latin typeface="Arial"/>
                <a:cs typeface="Arial"/>
              </a:rPr>
              <a:t>ставки</a:t>
            </a:r>
            <a:r>
              <a:rPr sz="1950" b="1" spc="3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ЦБ</a:t>
            </a:r>
            <a:r>
              <a:rPr sz="1950" b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от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суммы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денежных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средств,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возвращенных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с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нарушением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установленного</a:t>
            </a:r>
            <a:r>
              <a:rPr sz="1950" spc="7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20" dirty="0">
                <a:solidFill>
                  <a:srgbClr val="5E5E5E"/>
                </a:solidFill>
                <a:latin typeface="Microsoft Sans Serif"/>
                <a:cs typeface="Microsoft Sans Serif"/>
              </a:rPr>
              <a:t>контрактом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срока,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30" dirty="0">
                <a:solidFill>
                  <a:srgbClr val="5E5E5E"/>
                </a:solidFill>
                <a:latin typeface="Microsoft Sans Serif"/>
                <a:cs typeface="Microsoft Sans Serif"/>
              </a:rPr>
              <a:t>за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каждый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день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просрочки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и 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(или)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3-5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%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от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такой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суммы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(по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внешнеторговым</a:t>
            </a:r>
            <a:r>
              <a:rPr sz="1950" spc="7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договорам),</a:t>
            </a:r>
            <a:r>
              <a:rPr sz="1950" spc="7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и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(или)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5-30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%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(по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договорам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займа),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но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не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более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30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тыс.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рублей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(вместо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фиксированного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размера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штрафа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20-30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тыс.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руб.).</a:t>
            </a:r>
            <a:endParaRPr sz="19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buClr>
                <a:srgbClr val="5E5E5E"/>
              </a:buClr>
              <a:buFont typeface="Microsoft Sans Serif"/>
              <a:buChar char="–"/>
            </a:pPr>
            <a:endParaRPr sz="2100">
              <a:latin typeface="Microsoft Sans Serif"/>
              <a:cs typeface="Microsoft Sans Serif"/>
            </a:endParaRPr>
          </a:p>
          <a:p>
            <a:pPr marL="389255">
              <a:lnSpc>
                <a:spcPct val="100000"/>
              </a:lnSpc>
            </a:pP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С</a:t>
            </a:r>
            <a:r>
              <a:rPr sz="230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8</a:t>
            </a:r>
            <a:r>
              <a:rPr sz="230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5" dirty="0">
                <a:solidFill>
                  <a:srgbClr val="0066CC"/>
                </a:solidFill>
                <a:latin typeface="Microsoft Sans Serif"/>
                <a:cs typeface="Microsoft Sans Serif"/>
              </a:rPr>
              <a:t>августа</a:t>
            </a:r>
            <a:r>
              <a:rPr sz="230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2022</a:t>
            </a:r>
            <a:r>
              <a:rPr sz="2300" spc="5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10" dirty="0">
                <a:solidFill>
                  <a:srgbClr val="0066CC"/>
                </a:solidFill>
                <a:latin typeface="Microsoft Sans Serif"/>
                <a:cs typeface="Microsoft Sans Serif"/>
              </a:rPr>
              <a:t>года</a:t>
            </a:r>
            <a:r>
              <a:rPr sz="2300" spc="6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5" dirty="0">
                <a:solidFill>
                  <a:srgbClr val="0066CC"/>
                </a:solidFill>
                <a:latin typeface="Microsoft Sans Serif"/>
                <a:cs typeface="Microsoft Sans Serif"/>
              </a:rPr>
              <a:t>не</a:t>
            </a:r>
            <a:r>
              <a:rPr sz="230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5" dirty="0">
                <a:solidFill>
                  <a:srgbClr val="0066CC"/>
                </a:solidFill>
                <a:latin typeface="Microsoft Sans Serif"/>
                <a:cs typeface="Microsoft Sans Serif"/>
              </a:rPr>
              <a:t>применяются</a:t>
            </a:r>
            <a:r>
              <a:rPr sz="2300" spc="5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5" dirty="0">
                <a:solidFill>
                  <a:srgbClr val="0066CC"/>
                </a:solidFill>
                <a:latin typeface="Microsoft Sans Serif"/>
                <a:cs typeface="Microsoft Sans Serif"/>
              </a:rPr>
              <a:t>следующие</a:t>
            </a:r>
            <a:r>
              <a:rPr sz="230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требования</a:t>
            </a:r>
            <a:r>
              <a:rPr sz="2300" spc="5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35" dirty="0">
                <a:solidFill>
                  <a:srgbClr val="0066CC"/>
                </a:solidFill>
                <a:latin typeface="Microsoft Sans Serif"/>
                <a:cs typeface="Microsoft Sans Serif"/>
              </a:rPr>
              <a:t>Закона</a:t>
            </a:r>
            <a:r>
              <a:rPr sz="230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5" dirty="0">
                <a:solidFill>
                  <a:srgbClr val="0066CC"/>
                </a:solidFill>
                <a:latin typeface="Microsoft Sans Serif"/>
                <a:cs typeface="Microsoft Sans Serif"/>
              </a:rPr>
              <a:t>«О</a:t>
            </a:r>
            <a:r>
              <a:rPr sz="230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5" dirty="0">
                <a:solidFill>
                  <a:srgbClr val="0066CC"/>
                </a:solidFill>
                <a:latin typeface="Microsoft Sans Serif"/>
                <a:cs typeface="Microsoft Sans Serif"/>
              </a:rPr>
              <a:t>валютном</a:t>
            </a:r>
            <a:r>
              <a:rPr sz="2300" spc="5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регулировании</a:t>
            </a:r>
            <a:r>
              <a:rPr sz="2300" spc="5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и</a:t>
            </a:r>
            <a:r>
              <a:rPr sz="230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5" dirty="0">
                <a:solidFill>
                  <a:srgbClr val="0066CC"/>
                </a:solidFill>
                <a:latin typeface="Microsoft Sans Serif"/>
                <a:cs typeface="Microsoft Sans Serif"/>
              </a:rPr>
              <a:t>валютном</a:t>
            </a:r>
            <a:r>
              <a:rPr sz="230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15" dirty="0">
                <a:solidFill>
                  <a:srgbClr val="0066CC"/>
                </a:solidFill>
                <a:latin typeface="Microsoft Sans Serif"/>
                <a:cs typeface="Microsoft Sans Serif"/>
              </a:rPr>
              <a:t>контроле»:</a:t>
            </a:r>
            <a:endParaRPr sz="2300">
              <a:latin typeface="Microsoft Sans Serif"/>
              <a:cs typeface="Microsoft Sans Serif"/>
            </a:endParaRPr>
          </a:p>
          <a:p>
            <a:pPr marL="599440" indent="-210820">
              <a:lnSpc>
                <a:spcPct val="100000"/>
              </a:lnSpc>
              <a:spcBef>
                <a:spcPts val="40"/>
              </a:spcBef>
              <a:buChar char="–"/>
              <a:tabLst>
                <a:tab pos="600075" algn="l"/>
              </a:tabLst>
            </a:pP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об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ограничении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по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сумме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переводов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денежных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средств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физическим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лицом-резидентом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(пункт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12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части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1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статьи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9);</a:t>
            </a:r>
            <a:endParaRPr sz="1950">
              <a:latin typeface="Microsoft Sans Serif"/>
              <a:cs typeface="Microsoft Sans Serif"/>
            </a:endParaRPr>
          </a:p>
          <a:p>
            <a:pPr marL="599440" indent="-210820">
              <a:lnSpc>
                <a:spcPct val="100000"/>
              </a:lnSpc>
              <a:spcBef>
                <a:spcPts val="35"/>
              </a:spcBef>
              <a:buChar char="–"/>
              <a:tabLst>
                <a:tab pos="600075" algn="l"/>
              </a:tabLst>
            </a:pP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об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осуществлении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валютных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операций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через</a:t>
            </a:r>
            <a:r>
              <a:rPr sz="1950" spc="6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банковские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счета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уполномоченных</a:t>
            </a:r>
            <a:r>
              <a:rPr sz="1950" spc="6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банках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(часть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2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статьи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14);</a:t>
            </a:r>
            <a:endParaRPr sz="1950">
              <a:latin typeface="Microsoft Sans Serif"/>
              <a:cs typeface="Microsoft Sans Serif"/>
            </a:endParaRPr>
          </a:p>
          <a:p>
            <a:pPr marL="389255" marR="832485">
              <a:lnSpc>
                <a:spcPct val="101499"/>
              </a:lnSpc>
              <a:buChar char="–"/>
              <a:tabLst>
                <a:tab pos="600075" algn="l"/>
              </a:tabLst>
            </a:pP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о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репатриации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денежных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средств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по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экспортным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и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импортным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20" dirty="0">
                <a:solidFill>
                  <a:srgbClr val="5E5E5E"/>
                </a:solidFill>
                <a:latin typeface="Microsoft Sans Serif"/>
                <a:cs typeface="Microsoft Sans Serif"/>
              </a:rPr>
              <a:t>контрактам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на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счета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уполномоченных</a:t>
            </a:r>
            <a:r>
              <a:rPr sz="1950" spc="6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банках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(части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1,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2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статьи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19).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При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таких </a:t>
            </a:r>
            <a:r>
              <a:rPr sz="1950" spc="-50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обстоятельствах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резиденты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не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могут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быть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привлечены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10" dirty="0">
                <a:solidFill>
                  <a:srgbClr val="5E5E5E"/>
                </a:solidFill>
                <a:latin typeface="Microsoft Sans Serif"/>
                <a:cs typeface="Microsoft Sans Serif"/>
              </a:rPr>
              <a:t>к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ответственности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по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статье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15.25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25" dirty="0">
                <a:solidFill>
                  <a:srgbClr val="5E5E5E"/>
                </a:solidFill>
                <a:latin typeface="Microsoft Sans Serif"/>
                <a:cs typeface="Microsoft Sans Serif"/>
              </a:rPr>
              <a:t>КоАП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70" dirty="0">
                <a:solidFill>
                  <a:srgbClr val="5E5E5E"/>
                </a:solidFill>
                <a:latin typeface="Microsoft Sans Serif"/>
                <a:cs typeface="Microsoft Sans Serif"/>
              </a:rPr>
              <a:t>РФ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30" dirty="0">
                <a:solidFill>
                  <a:srgbClr val="5E5E5E"/>
                </a:solidFill>
                <a:latin typeface="Microsoft Sans Serif"/>
                <a:cs typeface="Microsoft Sans Serif"/>
              </a:rPr>
              <a:t>за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неисполнение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указанных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обязанностей.</a:t>
            </a:r>
            <a:endParaRPr sz="1950">
              <a:latin typeface="Microsoft Sans Serif"/>
              <a:cs typeface="Microsoft Sans Serif"/>
            </a:endParaRPr>
          </a:p>
          <a:p>
            <a:pPr marL="389255">
              <a:lnSpc>
                <a:spcPct val="100000"/>
              </a:lnSpc>
              <a:spcBef>
                <a:spcPts val="35"/>
              </a:spcBef>
            </a:pP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Основание</a:t>
            </a:r>
            <a:r>
              <a:rPr sz="1950" spc="2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30" dirty="0">
                <a:solidFill>
                  <a:srgbClr val="0066CC"/>
                </a:solidFill>
                <a:latin typeface="Microsoft Sans Serif"/>
                <a:cs typeface="Microsoft Sans Serif"/>
              </a:rPr>
              <a:t>–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-100" dirty="0">
                <a:solidFill>
                  <a:srgbClr val="0066CC"/>
                </a:solidFill>
                <a:latin typeface="Microsoft Sans Serif"/>
                <a:cs typeface="Microsoft Sans Serif"/>
              </a:rPr>
              <a:t>ФЗ</a:t>
            </a:r>
            <a:r>
              <a:rPr sz="195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от</a:t>
            </a:r>
            <a:r>
              <a:rPr sz="195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13.07.2022</a:t>
            </a:r>
            <a:r>
              <a:rPr sz="1950" spc="5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75" dirty="0">
                <a:solidFill>
                  <a:srgbClr val="0066CC"/>
                </a:solidFill>
                <a:latin typeface="Microsoft Sans Serif"/>
                <a:cs typeface="Microsoft Sans Serif"/>
              </a:rPr>
              <a:t>№</a:t>
            </a:r>
            <a:r>
              <a:rPr sz="195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-25" dirty="0">
                <a:solidFill>
                  <a:srgbClr val="0066CC"/>
                </a:solidFill>
                <a:latin typeface="Microsoft Sans Serif"/>
                <a:cs typeface="Microsoft Sans Serif"/>
              </a:rPr>
              <a:t>235-ФЗ,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-45" dirty="0">
                <a:solidFill>
                  <a:srgbClr val="0066CC"/>
                </a:solidFill>
                <a:latin typeface="Microsoft Sans Serif"/>
                <a:cs typeface="Microsoft Sans Serif"/>
              </a:rPr>
              <a:t>Указ</a:t>
            </a:r>
            <a:r>
              <a:rPr sz="195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0066CC"/>
                </a:solidFill>
                <a:latin typeface="Microsoft Sans Serif"/>
                <a:cs typeface="Microsoft Sans Serif"/>
              </a:rPr>
              <a:t>Президента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-65" dirty="0">
                <a:solidFill>
                  <a:srgbClr val="0066CC"/>
                </a:solidFill>
                <a:latin typeface="Microsoft Sans Serif"/>
                <a:cs typeface="Microsoft Sans Serif"/>
              </a:rPr>
              <a:t>РФ</a:t>
            </a:r>
            <a:r>
              <a:rPr sz="1950" spc="1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от</a:t>
            </a:r>
            <a:r>
              <a:rPr sz="195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08.08.2022</a:t>
            </a:r>
            <a:r>
              <a:rPr sz="1950" spc="5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75" dirty="0">
                <a:solidFill>
                  <a:srgbClr val="0066CC"/>
                </a:solidFill>
                <a:latin typeface="Microsoft Sans Serif"/>
                <a:cs typeface="Microsoft Sans Serif"/>
              </a:rPr>
              <a:t>№</a:t>
            </a:r>
            <a:r>
              <a:rPr sz="195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529</a:t>
            </a:r>
            <a:endParaRPr sz="195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735"/>
              </a:lnSpc>
            </a:pPr>
            <a:r>
              <a:rPr spc="15" dirty="0"/>
              <a:t>14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24330" y="646965"/>
            <a:ext cx="7583170" cy="5791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15" dirty="0"/>
              <a:t>Меры</a:t>
            </a:r>
            <a:r>
              <a:rPr spc="-5" dirty="0"/>
              <a:t> </a:t>
            </a:r>
            <a:r>
              <a:rPr spc="15" dirty="0"/>
              <a:t>валютного</a:t>
            </a:r>
            <a:r>
              <a:rPr spc="-15" dirty="0"/>
              <a:t> </a:t>
            </a:r>
            <a:r>
              <a:rPr spc="15" dirty="0"/>
              <a:t>регулирования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29509" y="1745287"/>
            <a:ext cx="6811645" cy="431165"/>
          </a:xfrm>
          <a:prstGeom prst="rect">
            <a:avLst/>
          </a:prstGeom>
          <a:solidFill>
            <a:srgbClr val="CCEBFF"/>
          </a:solidFill>
        </p:spPr>
        <p:txBody>
          <a:bodyPr vert="horz" wrap="square" lIns="0" tIns="31114" rIns="0" bIns="0" rtlCol="0">
            <a:spAutoFit/>
          </a:bodyPr>
          <a:lstStyle/>
          <a:p>
            <a:pPr marL="75565">
              <a:lnSpc>
                <a:spcPct val="100000"/>
              </a:lnSpc>
              <a:spcBef>
                <a:spcPts val="244"/>
              </a:spcBef>
            </a:pP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СНИЖЕНИЕ</a:t>
            </a:r>
            <a:r>
              <a:rPr sz="2300" b="1" spc="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РАЗМЕРОВ ОТВЕТСТВЕННОСТИ</a:t>
            </a:r>
            <a:endParaRPr sz="23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4330" y="2279376"/>
            <a:ext cx="18359755" cy="6563995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389255" marR="871219" indent="-377190">
              <a:lnSpc>
                <a:spcPts val="3170"/>
              </a:lnSpc>
              <a:spcBef>
                <a:spcPts val="204"/>
              </a:spcBef>
              <a:buFont typeface="Wingdings"/>
              <a:buChar char=""/>
              <a:tabLst>
                <a:tab pos="389890" algn="l"/>
              </a:tabLst>
            </a:pP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«Мораторий</a:t>
            </a:r>
            <a:r>
              <a:rPr sz="2650" spc="1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5" dirty="0">
                <a:solidFill>
                  <a:srgbClr val="006FC0"/>
                </a:solidFill>
                <a:latin typeface="Microsoft Sans Serif"/>
                <a:cs typeface="Microsoft Sans Serif"/>
              </a:rPr>
              <a:t>на</a:t>
            </a:r>
            <a:r>
              <a:rPr sz="2650" spc="2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5" dirty="0">
                <a:solidFill>
                  <a:srgbClr val="006FC0"/>
                </a:solidFill>
                <a:latin typeface="Microsoft Sans Serif"/>
                <a:cs typeface="Microsoft Sans Serif"/>
              </a:rPr>
              <a:t>2022</a:t>
            </a:r>
            <a:r>
              <a:rPr sz="2650" spc="2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5" dirty="0">
                <a:solidFill>
                  <a:srgbClr val="006FC0"/>
                </a:solidFill>
                <a:latin typeface="Microsoft Sans Serif"/>
                <a:cs typeface="Microsoft Sans Serif"/>
              </a:rPr>
              <a:t>год</a:t>
            </a:r>
            <a:r>
              <a:rPr sz="2650" spc="1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5" dirty="0">
                <a:solidFill>
                  <a:srgbClr val="006FC0"/>
                </a:solidFill>
                <a:latin typeface="Microsoft Sans Serif"/>
                <a:cs typeface="Microsoft Sans Serif"/>
              </a:rPr>
              <a:t>на</a:t>
            </a:r>
            <a:r>
              <a:rPr sz="2650" spc="2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5" dirty="0">
                <a:solidFill>
                  <a:srgbClr val="006FC0"/>
                </a:solidFill>
                <a:latin typeface="Microsoft Sans Serif"/>
                <a:cs typeface="Microsoft Sans Serif"/>
              </a:rPr>
              <a:t>проведение</a:t>
            </a:r>
            <a:r>
              <a:rPr sz="265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плановых</a:t>
            </a:r>
            <a:r>
              <a:rPr sz="2650" spc="1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и</a:t>
            </a:r>
            <a:r>
              <a:rPr sz="2650" spc="3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внеплановых</a:t>
            </a:r>
            <a:r>
              <a:rPr sz="2650" spc="-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5" dirty="0">
                <a:solidFill>
                  <a:srgbClr val="006FC0"/>
                </a:solidFill>
                <a:latin typeface="Microsoft Sans Serif"/>
                <a:cs typeface="Microsoft Sans Serif"/>
              </a:rPr>
              <a:t>контрольных</a:t>
            </a:r>
            <a:r>
              <a:rPr sz="2650" spc="-4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5" dirty="0">
                <a:solidFill>
                  <a:srgbClr val="006FC0"/>
                </a:solidFill>
                <a:latin typeface="Microsoft Sans Serif"/>
                <a:cs typeface="Microsoft Sans Serif"/>
              </a:rPr>
              <a:t>надзорных</a:t>
            </a:r>
            <a:r>
              <a:rPr sz="2650" spc="1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5" dirty="0">
                <a:solidFill>
                  <a:srgbClr val="006FC0"/>
                </a:solidFill>
                <a:latin typeface="Microsoft Sans Serif"/>
                <a:cs typeface="Microsoft Sans Serif"/>
              </a:rPr>
              <a:t>мероприятий,</a:t>
            </a:r>
            <a:r>
              <a:rPr sz="2650" spc="-3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65" dirty="0">
                <a:solidFill>
                  <a:srgbClr val="006FC0"/>
                </a:solidFill>
                <a:latin typeface="Microsoft Sans Serif"/>
                <a:cs typeface="Microsoft Sans Serif"/>
              </a:rPr>
              <a:t>за </a:t>
            </a:r>
            <a:r>
              <a:rPr sz="2650" spc="-6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30" dirty="0">
                <a:solidFill>
                  <a:srgbClr val="006FC0"/>
                </a:solidFill>
                <a:latin typeface="Microsoft Sans Serif"/>
                <a:cs typeface="Microsoft Sans Serif"/>
              </a:rPr>
              <a:t>исключением</a:t>
            </a:r>
            <a:r>
              <a:rPr sz="2650" spc="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0" dirty="0">
                <a:solidFill>
                  <a:srgbClr val="006FC0"/>
                </a:solidFill>
                <a:latin typeface="Microsoft Sans Serif"/>
                <a:cs typeface="Microsoft Sans Serif"/>
              </a:rPr>
              <a:t>мероприятий</a:t>
            </a:r>
            <a:r>
              <a:rPr sz="2650" spc="1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0" dirty="0">
                <a:solidFill>
                  <a:srgbClr val="006FC0"/>
                </a:solidFill>
                <a:latin typeface="Microsoft Sans Serif"/>
                <a:cs typeface="Microsoft Sans Serif"/>
              </a:rPr>
              <a:t>налогового</a:t>
            </a:r>
            <a:r>
              <a:rPr sz="2650" spc="1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и</a:t>
            </a:r>
            <a:r>
              <a:rPr sz="2650" spc="4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5" dirty="0">
                <a:solidFill>
                  <a:srgbClr val="006FC0"/>
                </a:solidFill>
                <a:latin typeface="Microsoft Sans Serif"/>
                <a:cs typeface="Microsoft Sans Serif"/>
              </a:rPr>
              <a:t>валютного</a:t>
            </a:r>
            <a:r>
              <a:rPr sz="2650" spc="1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30" dirty="0">
                <a:solidFill>
                  <a:srgbClr val="006FC0"/>
                </a:solidFill>
                <a:latin typeface="Microsoft Sans Serif"/>
                <a:cs typeface="Microsoft Sans Serif"/>
              </a:rPr>
              <a:t>контроля</a:t>
            </a:r>
            <a:r>
              <a:rPr sz="2650" spc="2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и</a:t>
            </a:r>
            <a:r>
              <a:rPr sz="2650" spc="4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случаев</a:t>
            </a:r>
            <a:r>
              <a:rPr sz="2650" spc="1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0" dirty="0">
                <a:solidFill>
                  <a:srgbClr val="006FC0"/>
                </a:solidFill>
                <a:latin typeface="Microsoft Sans Serif"/>
                <a:cs typeface="Microsoft Sans Serif"/>
              </a:rPr>
              <a:t>причинения</a:t>
            </a:r>
            <a:r>
              <a:rPr sz="2650" spc="3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вреда</a:t>
            </a:r>
            <a:r>
              <a:rPr sz="2650" spc="1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50" dirty="0">
                <a:solidFill>
                  <a:srgbClr val="006FC0"/>
                </a:solidFill>
                <a:latin typeface="Microsoft Sans Serif"/>
                <a:cs typeface="Microsoft Sans Serif"/>
              </a:rPr>
              <a:t>жизни</a:t>
            </a:r>
            <a:r>
              <a:rPr sz="2650" spc="1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и</a:t>
            </a:r>
            <a:r>
              <a:rPr sz="2650" spc="4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5" dirty="0">
                <a:solidFill>
                  <a:srgbClr val="006FC0"/>
                </a:solidFill>
                <a:latin typeface="Microsoft Sans Serif"/>
                <a:cs typeface="Microsoft Sans Serif"/>
              </a:rPr>
              <a:t>здоровью </a:t>
            </a:r>
            <a:r>
              <a:rPr sz="2650" spc="-68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5" dirty="0">
                <a:solidFill>
                  <a:srgbClr val="006FC0"/>
                </a:solidFill>
                <a:latin typeface="Microsoft Sans Serif"/>
                <a:cs typeface="Microsoft Sans Serif"/>
              </a:rPr>
              <a:t>людей, </a:t>
            </a:r>
            <a:r>
              <a:rPr sz="2650" spc="-15" dirty="0">
                <a:solidFill>
                  <a:srgbClr val="006FC0"/>
                </a:solidFill>
                <a:latin typeface="Microsoft Sans Serif"/>
                <a:cs typeface="Microsoft Sans Serif"/>
              </a:rPr>
              <a:t>обороне</a:t>
            </a:r>
            <a:r>
              <a:rPr sz="2650" spc="2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и</a:t>
            </a:r>
            <a:r>
              <a:rPr sz="2650" spc="3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0" dirty="0">
                <a:solidFill>
                  <a:srgbClr val="006FC0"/>
                </a:solidFill>
                <a:latin typeface="Microsoft Sans Serif"/>
                <a:cs typeface="Microsoft Sans Serif"/>
              </a:rPr>
              <a:t>безопасности»</a:t>
            </a:r>
            <a:endParaRPr sz="26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006FC0"/>
              </a:buClr>
              <a:buFont typeface="Wingdings"/>
              <a:buChar char=""/>
            </a:pPr>
            <a:endParaRPr sz="2700">
              <a:latin typeface="Microsoft Sans Serif"/>
              <a:cs typeface="Microsoft Sans Serif"/>
            </a:endParaRPr>
          </a:p>
          <a:p>
            <a:pPr marL="389255" marR="2032635">
              <a:lnSpc>
                <a:spcPct val="100400"/>
              </a:lnSpc>
            </a:pPr>
            <a:r>
              <a:rPr sz="2300" spc="-114" dirty="0">
                <a:solidFill>
                  <a:srgbClr val="0066CC"/>
                </a:solidFill>
                <a:latin typeface="Microsoft Sans Serif"/>
                <a:cs typeface="Microsoft Sans Serif"/>
              </a:rPr>
              <a:t>До</a:t>
            </a:r>
            <a:r>
              <a:rPr sz="230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30" dirty="0">
                <a:solidFill>
                  <a:srgbClr val="0066CC"/>
                </a:solidFill>
                <a:latin typeface="Microsoft Sans Serif"/>
                <a:cs typeface="Microsoft Sans Serif"/>
              </a:rPr>
              <a:t>конца</a:t>
            </a:r>
            <a:r>
              <a:rPr sz="2300" spc="5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2022</a:t>
            </a:r>
            <a:r>
              <a:rPr sz="230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20" dirty="0">
                <a:solidFill>
                  <a:srgbClr val="0066CC"/>
                </a:solidFill>
                <a:latin typeface="Microsoft Sans Serif"/>
                <a:cs typeface="Microsoft Sans Serif"/>
              </a:rPr>
              <a:t>г.</a:t>
            </a:r>
            <a:r>
              <a:rPr sz="230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приостановлено</a:t>
            </a:r>
            <a:r>
              <a:rPr sz="2300" spc="6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15" dirty="0">
                <a:solidFill>
                  <a:srgbClr val="0066CC"/>
                </a:solidFill>
                <a:latin typeface="Microsoft Sans Serif"/>
                <a:cs typeface="Microsoft Sans Serif"/>
              </a:rPr>
              <a:t>назначение</a:t>
            </a:r>
            <a:r>
              <a:rPr sz="2300" spc="6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и</a:t>
            </a:r>
            <a:r>
              <a:rPr sz="230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5" dirty="0">
                <a:solidFill>
                  <a:srgbClr val="0066CC"/>
                </a:solidFill>
                <a:latin typeface="Microsoft Sans Serif"/>
                <a:cs typeface="Microsoft Sans Serif"/>
              </a:rPr>
              <a:t>проведение</a:t>
            </a:r>
            <a:r>
              <a:rPr sz="2300" spc="5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10" dirty="0">
                <a:solidFill>
                  <a:srgbClr val="0066CC"/>
                </a:solidFill>
                <a:latin typeface="Microsoft Sans Serif"/>
                <a:cs typeface="Microsoft Sans Serif"/>
              </a:rPr>
              <a:t>налоговыми</a:t>
            </a:r>
            <a:r>
              <a:rPr sz="2300" spc="5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15" dirty="0">
                <a:solidFill>
                  <a:srgbClr val="0066CC"/>
                </a:solidFill>
                <a:latin typeface="Microsoft Sans Serif"/>
                <a:cs typeface="Microsoft Sans Serif"/>
              </a:rPr>
              <a:t>органами</a:t>
            </a:r>
            <a:r>
              <a:rPr sz="230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20" dirty="0">
                <a:solidFill>
                  <a:srgbClr val="0066CC"/>
                </a:solidFill>
                <a:latin typeface="Microsoft Sans Serif"/>
                <a:cs typeface="Microsoft Sans Serif"/>
              </a:rPr>
              <a:t>проверок</a:t>
            </a:r>
            <a:r>
              <a:rPr sz="2300" spc="11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соблюдения</a:t>
            </a:r>
            <a:r>
              <a:rPr sz="230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5E5E5E"/>
                </a:solidFill>
                <a:latin typeface="Microsoft Sans Serif"/>
                <a:cs typeface="Microsoft Sans Serif"/>
              </a:rPr>
              <a:t>валютного </a:t>
            </a:r>
            <a:r>
              <a:rPr sz="2300" spc="-59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230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законодательства.</a:t>
            </a:r>
            <a:endParaRPr sz="2300">
              <a:latin typeface="Microsoft Sans Serif"/>
              <a:cs typeface="Microsoft Sans Serif"/>
            </a:endParaRPr>
          </a:p>
          <a:p>
            <a:pPr marL="389255" marR="853440">
              <a:lnSpc>
                <a:spcPct val="101499"/>
              </a:lnSpc>
              <a:spcBef>
                <a:spcPts val="10"/>
              </a:spcBef>
            </a:pP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Исключение</a:t>
            </a:r>
            <a:r>
              <a:rPr sz="1950" b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составляют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ранее</a:t>
            </a:r>
            <a:r>
              <a:rPr sz="1950" spc="7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начатые</a:t>
            </a:r>
            <a:r>
              <a:rPr sz="1950" b="1" spc="5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проверки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,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при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которых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выявлены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нарушения</a:t>
            </a:r>
            <a:r>
              <a:rPr sz="1950" spc="7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со</a:t>
            </a:r>
            <a:r>
              <a:rPr sz="1950" b="1" spc="2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сроком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давности</a:t>
            </a:r>
            <a:r>
              <a:rPr sz="1950" b="1" spc="5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привлечения</a:t>
            </a:r>
            <a:r>
              <a:rPr sz="1950" b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spc="-110" dirty="0">
                <a:solidFill>
                  <a:srgbClr val="5E5E5E"/>
                </a:solidFill>
                <a:latin typeface="Microsoft Sans Serif"/>
                <a:cs typeface="Microsoft Sans Serif"/>
              </a:rPr>
              <a:t>к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административной </a:t>
            </a:r>
            <a:r>
              <a:rPr sz="1950" spc="-50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ответственности,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истекающим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до</a:t>
            </a:r>
            <a:r>
              <a:rPr sz="1950" b="1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31</a:t>
            </a:r>
            <a:r>
              <a:rPr sz="1950" b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декабря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 2022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5" dirty="0">
                <a:solidFill>
                  <a:srgbClr val="5E5E5E"/>
                </a:solidFill>
                <a:latin typeface="Arial"/>
                <a:cs typeface="Arial"/>
              </a:rPr>
              <a:t>г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.</a:t>
            </a:r>
            <a:endParaRPr sz="19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100">
              <a:latin typeface="Microsoft Sans Serif"/>
              <a:cs typeface="Microsoft Sans Serif"/>
            </a:endParaRPr>
          </a:p>
          <a:p>
            <a:pPr marL="389255" algn="just">
              <a:lnSpc>
                <a:spcPct val="100000"/>
              </a:lnSpc>
            </a:pP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Приостановление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5" dirty="0">
                <a:solidFill>
                  <a:srgbClr val="5E5E5E"/>
                </a:solidFill>
                <a:latin typeface="Arial"/>
                <a:cs typeface="Arial"/>
              </a:rPr>
              <a:t>также</a:t>
            </a:r>
            <a:r>
              <a:rPr sz="1950" b="1" spc="3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не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распространяется</a:t>
            </a:r>
            <a:r>
              <a:rPr sz="1950" b="1" spc="6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на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проверки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части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нарушений:</a:t>
            </a:r>
            <a:endParaRPr sz="1950">
              <a:latin typeface="Microsoft Sans Serif"/>
              <a:cs typeface="Microsoft Sans Serif"/>
            </a:endParaRPr>
          </a:p>
          <a:p>
            <a:pPr marL="389255" marR="5080" lvl="1" algn="just">
              <a:lnSpc>
                <a:spcPct val="101499"/>
              </a:lnSpc>
              <a:buChar char="–"/>
              <a:tabLst>
                <a:tab pos="600075" algn="l"/>
              </a:tabLst>
            </a:pP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требований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нормативных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актов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Президента </a:t>
            </a:r>
            <a:r>
              <a:rPr sz="1950" spc="-50" dirty="0">
                <a:solidFill>
                  <a:srgbClr val="5E5E5E"/>
                </a:solidFill>
                <a:latin typeface="Microsoft Sans Serif"/>
                <a:cs typeface="Microsoft Sans Serif"/>
              </a:rPr>
              <a:t>РФ,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Правительства </a:t>
            </a:r>
            <a:r>
              <a:rPr sz="1950" spc="-45" dirty="0">
                <a:solidFill>
                  <a:srgbClr val="5E5E5E"/>
                </a:solidFill>
                <a:latin typeface="Microsoft Sans Serif"/>
                <a:cs typeface="Microsoft Sans Serif"/>
              </a:rPr>
              <a:t>РФ,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которые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приняты начиная с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28 февраля 2022 г.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и устанавливают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специальные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экономические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меры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связи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с</a:t>
            </a:r>
            <a:r>
              <a:rPr sz="1950" b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санкциями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;</a:t>
            </a:r>
            <a:endParaRPr sz="1950">
              <a:latin typeface="Microsoft Sans Serif"/>
              <a:cs typeface="Microsoft Sans Serif"/>
            </a:endParaRPr>
          </a:p>
          <a:p>
            <a:pPr marL="389255" marR="30480" lvl="1" algn="just">
              <a:lnSpc>
                <a:spcPct val="101499"/>
              </a:lnSpc>
              <a:buFont typeface="Arial"/>
              <a:buChar char="–"/>
              <a:tabLst>
                <a:tab pos="600075" algn="l"/>
              </a:tabLst>
            </a:pP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нарушения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валютного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законодательства,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связанные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с наличными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расчетами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при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совершении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валютных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операций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между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резидентами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,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с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куплей-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 продажей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иностранной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валюты, минуя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уполномоченные банки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. Правило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распространяется на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правоотношения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,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которые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возникли 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или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возникнут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 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период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с</a:t>
            </a:r>
            <a:r>
              <a:rPr sz="1950" b="1" spc="5" dirty="0">
                <a:solidFill>
                  <a:srgbClr val="5E5E5E"/>
                </a:solidFill>
                <a:latin typeface="Arial"/>
                <a:cs typeface="Arial"/>
              </a:rPr>
              <a:t> 23.02.2022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по</a:t>
            </a:r>
            <a:r>
              <a:rPr sz="1950" b="1" spc="5" dirty="0">
                <a:solidFill>
                  <a:srgbClr val="5E5E5E"/>
                </a:solidFill>
                <a:latin typeface="Arial"/>
                <a:cs typeface="Arial"/>
              </a:rPr>
              <a:t> 31.12.2022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.</a:t>
            </a:r>
            <a:endParaRPr sz="19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050">
              <a:latin typeface="Microsoft Sans Serif"/>
              <a:cs typeface="Microsoft Sans Serif"/>
            </a:endParaRPr>
          </a:p>
          <a:p>
            <a:pPr marL="389255" marR="156845">
              <a:lnSpc>
                <a:spcPct val="101499"/>
              </a:lnSpc>
            </a:pPr>
            <a:r>
              <a:rPr sz="1950" spc="-30" dirty="0">
                <a:solidFill>
                  <a:srgbClr val="5E5E5E"/>
                </a:solidFill>
                <a:latin typeface="Microsoft Sans Serif"/>
                <a:cs typeface="Microsoft Sans Serif"/>
              </a:rPr>
              <a:t>Кроме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этого,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до 1 декабря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2022 года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(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вместо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1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июля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)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продлевается срок представления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физлицами </a:t>
            </a:r>
            <a:r>
              <a:rPr sz="1950" spc="525" dirty="0">
                <a:solidFill>
                  <a:srgbClr val="5E5E5E"/>
                </a:solidFill>
                <a:latin typeface="Microsoft Sans Serif"/>
                <a:cs typeface="Microsoft Sans Serif"/>
              </a:rPr>
              <a:t>–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резидентами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отчетов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о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движении денежных </a:t>
            </a:r>
            <a:r>
              <a:rPr sz="1950" spc="-50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средств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по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 счетам</a:t>
            </a:r>
            <a:r>
              <a:rPr sz="1950" b="1" spc="3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(вкладам)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в</a:t>
            </a:r>
            <a:r>
              <a:rPr sz="1950" b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иностранных</a:t>
            </a:r>
            <a:r>
              <a:rPr sz="1950" b="1" spc="2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банках</a:t>
            </a:r>
            <a:r>
              <a:rPr sz="1950" b="1" spc="2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и</a:t>
            </a:r>
            <a:r>
              <a:rPr sz="1950" b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о</a:t>
            </a:r>
            <a:r>
              <a:rPr sz="1950" b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переводах</a:t>
            </a:r>
            <a:r>
              <a:rPr sz="1950" b="1" spc="2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за</a:t>
            </a:r>
            <a:r>
              <a:rPr sz="1950" b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границу</a:t>
            </a:r>
            <a:r>
              <a:rPr sz="1950" b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денежных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средств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без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открытия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банковского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счета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(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электронный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кошелек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)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30" dirty="0">
                <a:solidFill>
                  <a:srgbClr val="5E5E5E"/>
                </a:solidFill>
                <a:latin typeface="Microsoft Sans Serif"/>
                <a:cs typeface="Microsoft Sans Serif"/>
              </a:rPr>
              <a:t>за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отчетный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2021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год.</a:t>
            </a:r>
            <a:endParaRPr sz="1950">
              <a:latin typeface="Microsoft Sans Serif"/>
              <a:cs typeface="Microsoft Sans Serif"/>
            </a:endParaRPr>
          </a:p>
          <a:p>
            <a:pPr marL="389255">
              <a:lnSpc>
                <a:spcPct val="100000"/>
              </a:lnSpc>
              <a:spcBef>
                <a:spcPts val="35"/>
              </a:spcBef>
            </a:pP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Основание</a:t>
            </a:r>
            <a:r>
              <a:rPr sz="1950" spc="1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30" dirty="0">
                <a:solidFill>
                  <a:srgbClr val="0066CC"/>
                </a:solidFill>
                <a:latin typeface="Microsoft Sans Serif"/>
                <a:cs typeface="Microsoft Sans Serif"/>
              </a:rPr>
              <a:t>–</a:t>
            </a:r>
            <a:r>
              <a:rPr sz="1950" spc="2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0066CC"/>
                </a:solidFill>
                <a:latin typeface="Microsoft Sans Serif"/>
                <a:cs typeface="Microsoft Sans Serif"/>
              </a:rPr>
              <a:t>ПП</a:t>
            </a:r>
            <a:r>
              <a:rPr sz="1950" spc="2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-70" dirty="0">
                <a:solidFill>
                  <a:srgbClr val="0066CC"/>
                </a:solidFill>
                <a:latin typeface="Microsoft Sans Serif"/>
                <a:cs typeface="Microsoft Sans Serif"/>
              </a:rPr>
              <a:t>РФ</a:t>
            </a:r>
            <a:r>
              <a:rPr sz="1950" spc="1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от</a:t>
            </a:r>
            <a:r>
              <a:rPr sz="1950" spc="2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28.05.2022</a:t>
            </a:r>
            <a:r>
              <a:rPr sz="195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75" dirty="0">
                <a:solidFill>
                  <a:srgbClr val="0066CC"/>
                </a:solidFill>
                <a:latin typeface="Microsoft Sans Serif"/>
                <a:cs typeface="Microsoft Sans Serif"/>
              </a:rPr>
              <a:t>№</a:t>
            </a:r>
            <a:r>
              <a:rPr sz="1950" spc="2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977</a:t>
            </a:r>
            <a:endParaRPr sz="195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735"/>
              </a:lnSpc>
            </a:pPr>
            <a:r>
              <a:rPr spc="15" dirty="0"/>
              <a:t>15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24330" y="646965"/>
            <a:ext cx="7583170" cy="5791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15" dirty="0"/>
              <a:t>Меры</a:t>
            </a:r>
            <a:r>
              <a:rPr spc="-5" dirty="0"/>
              <a:t> </a:t>
            </a:r>
            <a:r>
              <a:rPr spc="15" dirty="0"/>
              <a:t>валютного</a:t>
            </a:r>
            <a:r>
              <a:rPr spc="-15" dirty="0"/>
              <a:t> </a:t>
            </a:r>
            <a:r>
              <a:rPr spc="15" dirty="0"/>
              <a:t>регулирования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29509" y="1745287"/>
            <a:ext cx="10274935" cy="431165"/>
          </a:xfrm>
          <a:prstGeom prst="rect">
            <a:avLst/>
          </a:prstGeom>
          <a:solidFill>
            <a:srgbClr val="CCEBFF"/>
          </a:solidFill>
        </p:spPr>
        <p:txBody>
          <a:bodyPr vert="horz" wrap="square" lIns="0" tIns="31114" rIns="0" bIns="0" rtlCol="0">
            <a:spAutoFit/>
          </a:bodyPr>
          <a:lstStyle/>
          <a:p>
            <a:pPr marL="75565">
              <a:lnSpc>
                <a:spcPct val="100000"/>
              </a:lnSpc>
              <a:spcBef>
                <a:spcPts val="244"/>
              </a:spcBef>
            </a:pPr>
            <a:r>
              <a:rPr sz="2300" b="1" spc="-5" dirty="0">
                <a:solidFill>
                  <a:srgbClr val="006FC0"/>
                </a:solidFill>
                <a:latin typeface="Arial"/>
                <a:cs typeface="Arial"/>
              </a:rPr>
              <a:t>МОРАТОРИЙ</a:t>
            </a:r>
            <a:r>
              <a:rPr sz="2300" b="1" spc="4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НА</a:t>
            </a:r>
            <a:r>
              <a:rPr sz="2300" b="1" spc="1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spc="-5" dirty="0">
                <a:solidFill>
                  <a:srgbClr val="006FC0"/>
                </a:solidFill>
                <a:latin typeface="Arial"/>
                <a:cs typeface="Arial"/>
              </a:rPr>
              <a:t>ВАЛЮТНЫЕ</a:t>
            </a:r>
            <a:r>
              <a:rPr sz="2300" b="1" spc="4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ПРОВЕРКИ</a:t>
            </a:r>
            <a:r>
              <a:rPr sz="2300" b="1" spc="3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НАЛОГОВЫМИ</a:t>
            </a:r>
            <a:r>
              <a:rPr sz="2300" b="1" spc="5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spc="-5" dirty="0">
                <a:solidFill>
                  <a:srgbClr val="006FC0"/>
                </a:solidFill>
                <a:latin typeface="Arial"/>
                <a:cs typeface="Arial"/>
              </a:rPr>
              <a:t>ОРГАНАМИ</a:t>
            </a:r>
            <a:endParaRPr sz="23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778307" y="143241"/>
            <a:ext cx="1947584" cy="47118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24330" y="646965"/>
            <a:ext cx="15451455" cy="5791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15" dirty="0"/>
              <a:t>Меры</a:t>
            </a:r>
            <a:r>
              <a:rPr spc="20" dirty="0"/>
              <a:t> </a:t>
            </a:r>
            <a:r>
              <a:rPr spc="15" dirty="0"/>
              <a:t>финансовой</a:t>
            </a:r>
            <a:r>
              <a:rPr spc="-5" dirty="0"/>
              <a:t> </a:t>
            </a:r>
            <a:r>
              <a:rPr spc="15" dirty="0"/>
              <a:t>поддержки</a:t>
            </a:r>
            <a:r>
              <a:rPr dirty="0"/>
              <a:t> </a:t>
            </a:r>
            <a:r>
              <a:rPr spc="10" dirty="0"/>
              <a:t>(сокращение</a:t>
            </a:r>
            <a:r>
              <a:rPr spc="5" dirty="0"/>
              <a:t> </a:t>
            </a:r>
            <a:r>
              <a:rPr spc="15" dirty="0"/>
              <a:t>расходов импортеров)</a:t>
            </a: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61137" y="1466342"/>
            <a:ext cx="12068742" cy="99263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9662722" y="10981478"/>
            <a:ext cx="130810" cy="2520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50" spc="15" dirty="0">
                <a:latin typeface="Microsoft Sans Serif"/>
                <a:cs typeface="Microsoft Sans Serif"/>
              </a:rPr>
              <a:t>2</a:t>
            </a:r>
            <a:endParaRPr sz="145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24330" y="2139904"/>
            <a:ext cx="17977485" cy="2392045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389255" marR="827405" indent="-377190">
              <a:lnSpc>
                <a:spcPts val="3170"/>
              </a:lnSpc>
              <a:spcBef>
                <a:spcPts val="204"/>
              </a:spcBef>
              <a:buFont typeface="Wingdings"/>
              <a:buChar char=""/>
              <a:tabLst>
                <a:tab pos="389890" algn="l"/>
              </a:tabLst>
            </a:pP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«Обнуление»</a:t>
            </a:r>
            <a:r>
              <a:rPr sz="265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5" dirty="0">
                <a:solidFill>
                  <a:srgbClr val="006FC0"/>
                </a:solidFill>
                <a:latin typeface="Microsoft Sans Serif"/>
                <a:cs typeface="Microsoft Sans Serif"/>
              </a:rPr>
              <a:t>на</a:t>
            </a:r>
            <a:r>
              <a:rPr sz="2650" spc="3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5" dirty="0">
                <a:solidFill>
                  <a:srgbClr val="006FC0"/>
                </a:solidFill>
                <a:latin typeface="Microsoft Sans Serif"/>
                <a:cs typeface="Microsoft Sans Serif"/>
              </a:rPr>
              <a:t>6</a:t>
            </a:r>
            <a:r>
              <a:rPr sz="2650" spc="3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0" dirty="0">
                <a:solidFill>
                  <a:srgbClr val="006FC0"/>
                </a:solidFill>
                <a:latin typeface="Microsoft Sans Serif"/>
                <a:cs typeface="Microsoft Sans Serif"/>
              </a:rPr>
              <a:t>месяцев</a:t>
            </a:r>
            <a:r>
              <a:rPr sz="2650" spc="2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5" dirty="0">
                <a:solidFill>
                  <a:srgbClr val="006FC0"/>
                </a:solidFill>
                <a:latin typeface="Microsoft Sans Serif"/>
                <a:cs typeface="Microsoft Sans Serif"/>
              </a:rPr>
              <a:t>ввозных</a:t>
            </a:r>
            <a:r>
              <a:rPr sz="2650" spc="1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30" dirty="0">
                <a:solidFill>
                  <a:srgbClr val="006FC0"/>
                </a:solidFill>
                <a:latin typeface="Microsoft Sans Serif"/>
                <a:cs typeface="Microsoft Sans Serif"/>
              </a:rPr>
              <a:t>таможенных</a:t>
            </a:r>
            <a:r>
              <a:rPr sz="2650" spc="2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пошлин</a:t>
            </a:r>
            <a:r>
              <a:rPr sz="2650" spc="1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5" dirty="0">
                <a:solidFill>
                  <a:srgbClr val="006FC0"/>
                </a:solidFill>
                <a:latin typeface="Microsoft Sans Serif"/>
                <a:cs typeface="Microsoft Sans Serif"/>
              </a:rPr>
              <a:t>на</a:t>
            </a:r>
            <a:r>
              <a:rPr sz="2650" spc="3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товары</a:t>
            </a:r>
            <a:r>
              <a:rPr sz="2650" spc="2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45" dirty="0">
                <a:solidFill>
                  <a:srgbClr val="006FC0"/>
                </a:solidFill>
                <a:latin typeface="Microsoft Sans Serif"/>
                <a:cs typeface="Microsoft Sans Serif"/>
              </a:rPr>
              <a:t>критического</a:t>
            </a:r>
            <a:r>
              <a:rPr sz="2650" spc="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30" dirty="0">
                <a:solidFill>
                  <a:srgbClr val="006FC0"/>
                </a:solidFill>
                <a:latin typeface="Microsoft Sans Serif"/>
                <a:cs typeface="Microsoft Sans Serif"/>
              </a:rPr>
              <a:t>российского</a:t>
            </a:r>
            <a:r>
              <a:rPr sz="265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5" dirty="0">
                <a:solidFill>
                  <a:srgbClr val="006FC0"/>
                </a:solidFill>
                <a:latin typeface="Microsoft Sans Serif"/>
                <a:cs typeface="Microsoft Sans Serif"/>
              </a:rPr>
              <a:t>импорта</a:t>
            </a:r>
            <a:r>
              <a:rPr sz="2650" spc="2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0" dirty="0">
                <a:solidFill>
                  <a:srgbClr val="006FC0"/>
                </a:solidFill>
                <a:latin typeface="Microsoft Sans Serif"/>
                <a:cs typeface="Microsoft Sans Serif"/>
              </a:rPr>
              <a:t>(по </a:t>
            </a:r>
            <a:r>
              <a:rPr sz="2650" spc="-69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5" dirty="0">
                <a:solidFill>
                  <a:srgbClr val="006FC0"/>
                </a:solidFill>
                <a:latin typeface="Microsoft Sans Serif"/>
                <a:cs typeface="Microsoft Sans Serif"/>
              </a:rPr>
              <a:t>отдельному</a:t>
            </a:r>
            <a:r>
              <a:rPr sz="2650" spc="-2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30" dirty="0">
                <a:solidFill>
                  <a:srgbClr val="006FC0"/>
                </a:solidFill>
                <a:latin typeface="Microsoft Sans Serif"/>
                <a:cs typeface="Microsoft Sans Serif"/>
              </a:rPr>
              <a:t>списку)»</a:t>
            </a:r>
            <a:endParaRPr sz="2650">
              <a:latin typeface="Microsoft Sans Serif"/>
              <a:cs typeface="Microsoft Sans Serif"/>
            </a:endParaRPr>
          </a:p>
          <a:p>
            <a:pPr marL="389255" marR="5080">
              <a:lnSpc>
                <a:spcPts val="2450"/>
              </a:lnSpc>
              <a:spcBef>
                <a:spcPts val="250"/>
              </a:spcBef>
            </a:pP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ЕАЭС</a:t>
            </a:r>
            <a:r>
              <a:rPr sz="230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10" dirty="0">
                <a:solidFill>
                  <a:srgbClr val="0066CC"/>
                </a:solidFill>
                <a:latin typeface="Microsoft Sans Serif"/>
                <a:cs typeface="Microsoft Sans Serif"/>
              </a:rPr>
              <a:t>временно</a:t>
            </a:r>
            <a:r>
              <a:rPr sz="2300" spc="7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обнулены</a:t>
            </a:r>
            <a:r>
              <a:rPr sz="230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10" dirty="0">
                <a:solidFill>
                  <a:srgbClr val="0066CC"/>
                </a:solidFill>
                <a:latin typeface="Microsoft Sans Serif"/>
                <a:cs typeface="Microsoft Sans Serif"/>
              </a:rPr>
              <a:t>импортные</a:t>
            </a:r>
            <a:r>
              <a:rPr sz="2300" spc="6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пошлины</a:t>
            </a:r>
            <a:r>
              <a:rPr sz="2300" spc="5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15" dirty="0">
                <a:solidFill>
                  <a:srgbClr val="0066CC"/>
                </a:solidFill>
                <a:latin typeface="Microsoft Sans Serif"/>
                <a:cs typeface="Microsoft Sans Serif"/>
              </a:rPr>
              <a:t>по</a:t>
            </a:r>
            <a:r>
              <a:rPr sz="230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5" dirty="0">
                <a:solidFill>
                  <a:srgbClr val="0066CC"/>
                </a:solidFill>
                <a:latin typeface="Microsoft Sans Serif"/>
                <a:cs typeface="Microsoft Sans Serif"/>
              </a:rPr>
              <a:t>более</a:t>
            </a:r>
            <a:r>
              <a:rPr sz="2300" spc="5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30" dirty="0">
                <a:solidFill>
                  <a:srgbClr val="0066CC"/>
                </a:solidFill>
                <a:latin typeface="Microsoft Sans Serif"/>
                <a:cs typeface="Microsoft Sans Serif"/>
              </a:rPr>
              <a:t>чем</a:t>
            </a:r>
            <a:r>
              <a:rPr sz="230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1300</a:t>
            </a:r>
            <a:r>
              <a:rPr sz="230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15" dirty="0">
                <a:solidFill>
                  <a:srgbClr val="0066CC"/>
                </a:solidFill>
                <a:latin typeface="Microsoft Sans Serif"/>
                <a:cs typeface="Microsoft Sans Serif"/>
              </a:rPr>
              <a:t>видам</a:t>
            </a:r>
            <a:r>
              <a:rPr sz="230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товаров</a:t>
            </a:r>
            <a:r>
              <a:rPr sz="2300" spc="-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на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20" dirty="0">
                <a:solidFill>
                  <a:srgbClr val="5E5E5E"/>
                </a:solidFill>
                <a:latin typeface="Microsoft Sans Serif"/>
                <a:cs typeface="Microsoft Sans Serif"/>
              </a:rPr>
              <a:t>срок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до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30 сентября</a:t>
            </a:r>
            <a:r>
              <a:rPr sz="1950" b="1" spc="2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2022</a:t>
            </a:r>
            <a:r>
              <a:rPr sz="1950" b="1" spc="3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года.</a:t>
            </a:r>
            <a:r>
              <a:rPr sz="1950" b="1" spc="2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На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подкомиссии </a:t>
            </a:r>
            <a:r>
              <a:rPr sz="1950" spc="-50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23.08.2022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одобрено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продление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срока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действия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нулевой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пошлины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отношении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349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 позиций</a:t>
            </a:r>
            <a:r>
              <a:rPr sz="1950" b="1" spc="-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до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31</a:t>
            </a:r>
            <a:r>
              <a:rPr sz="1950" b="1" spc="2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марта</a:t>
            </a:r>
            <a:r>
              <a:rPr sz="1950" b="1" spc="2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2023</a:t>
            </a:r>
            <a:r>
              <a:rPr sz="1950" b="1" spc="2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г.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(фармсубстанции,</a:t>
            </a:r>
            <a:r>
              <a:rPr sz="1950" i="1" spc="3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хим.пром,</a:t>
            </a:r>
            <a:endParaRPr sz="1950">
              <a:latin typeface="Arial"/>
              <a:cs typeface="Arial"/>
            </a:endParaRPr>
          </a:p>
          <a:p>
            <a:pPr marL="389255">
              <a:lnSpc>
                <a:spcPts val="2280"/>
              </a:lnSpc>
            </a:pP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мед.оборудование,</a:t>
            </a:r>
            <a:r>
              <a:rPr sz="1950" i="1" spc="3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сырье для</a:t>
            </a:r>
            <a:r>
              <a:rPr sz="1950" i="1" spc="-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легпрома)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.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Соответствующее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инициативное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предложение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направлено</a:t>
            </a:r>
            <a:r>
              <a:rPr sz="1950" spc="6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25" dirty="0">
                <a:solidFill>
                  <a:srgbClr val="5E5E5E"/>
                </a:solidFill>
                <a:latin typeface="Microsoft Sans Serif"/>
                <a:cs typeface="Microsoft Sans Serif"/>
              </a:rPr>
              <a:t>ЕЭК.</a:t>
            </a:r>
            <a:endParaRPr sz="1950">
              <a:latin typeface="Microsoft Sans Serif"/>
              <a:cs typeface="Microsoft Sans Serif"/>
            </a:endParaRPr>
          </a:p>
          <a:p>
            <a:pPr marL="389255">
              <a:lnSpc>
                <a:spcPct val="100000"/>
              </a:lnSpc>
              <a:spcBef>
                <a:spcPts val="40"/>
              </a:spcBef>
            </a:pP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Основание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25" dirty="0">
                <a:solidFill>
                  <a:srgbClr val="0066CC"/>
                </a:solidFill>
                <a:latin typeface="Microsoft Sans Serif"/>
                <a:cs typeface="Microsoft Sans Serif"/>
              </a:rPr>
              <a:t>–</a:t>
            </a:r>
            <a:r>
              <a:rPr sz="195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решения</a:t>
            </a:r>
            <a:r>
              <a:rPr sz="1950" spc="5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Совета</a:t>
            </a:r>
            <a:r>
              <a:rPr sz="1950" spc="6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-35" dirty="0">
                <a:solidFill>
                  <a:srgbClr val="0066CC"/>
                </a:solidFill>
                <a:latin typeface="Microsoft Sans Serif"/>
                <a:cs typeface="Microsoft Sans Serif"/>
              </a:rPr>
              <a:t>ЕЭК</a:t>
            </a:r>
            <a:r>
              <a:rPr sz="1950" spc="2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от</a:t>
            </a:r>
            <a:r>
              <a:rPr sz="195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0066CC"/>
                </a:solidFill>
                <a:latin typeface="Microsoft Sans Serif"/>
                <a:cs typeface="Microsoft Sans Serif"/>
              </a:rPr>
              <a:t>17.03.2022</a:t>
            </a:r>
            <a:r>
              <a:rPr sz="195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75" dirty="0">
                <a:solidFill>
                  <a:srgbClr val="0066CC"/>
                </a:solidFill>
                <a:latin typeface="Microsoft Sans Serif"/>
                <a:cs typeface="Microsoft Sans Serif"/>
              </a:rPr>
              <a:t>№</a:t>
            </a:r>
            <a:r>
              <a:rPr sz="195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37;</a:t>
            </a:r>
            <a:r>
              <a:rPr sz="1950" spc="2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от</a:t>
            </a:r>
            <a:r>
              <a:rPr sz="195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0066CC"/>
                </a:solidFill>
                <a:latin typeface="Microsoft Sans Serif"/>
                <a:cs typeface="Microsoft Sans Serif"/>
              </a:rPr>
              <a:t>05.04.2022</a:t>
            </a:r>
            <a:r>
              <a:rPr sz="195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75" dirty="0">
                <a:solidFill>
                  <a:srgbClr val="0066CC"/>
                </a:solidFill>
                <a:latin typeface="Microsoft Sans Serif"/>
                <a:cs typeface="Microsoft Sans Serif"/>
              </a:rPr>
              <a:t>№</a:t>
            </a:r>
            <a:r>
              <a:rPr sz="195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46;</a:t>
            </a:r>
            <a:r>
              <a:rPr sz="195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от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15.04.2022</a:t>
            </a:r>
            <a:r>
              <a:rPr sz="1950" spc="6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75" dirty="0">
                <a:solidFill>
                  <a:srgbClr val="0066CC"/>
                </a:solidFill>
                <a:latin typeface="Microsoft Sans Serif"/>
                <a:cs typeface="Microsoft Sans Serif"/>
              </a:rPr>
              <a:t>№</a:t>
            </a:r>
            <a:r>
              <a:rPr sz="195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76;</a:t>
            </a:r>
            <a:r>
              <a:rPr sz="1950" spc="6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решения</a:t>
            </a:r>
            <a:r>
              <a:rPr sz="1950" spc="5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0066CC"/>
                </a:solidFill>
                <a:latin typeface="Microsoft Sans Serif"/>
                <a:cs typeface="Microsoft Sans Serif"/>
              </a:rPr>
              <a:t>Коллегии</a:t>
            </a:r>
            <a:r>
              <a:rPr sz="1950" spc="2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-35" dirty="0">
                <a:solidFill>
                  <a:srgbClr val="0066CC"/>
                </a:solidFill>
                <a:latin typeface="Microsoft Sans Serif"/>
                <a:cs typeface="Microsoft Sans Serif"/>
              </a:rPr>
              <a:t>ЕЭК</a:t>
            </a:r>
            <a:r>
              <a:rPr sz="195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от</a:t>
            </a:r>
            <a:r>
              <a:rPr sz="195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0066CC"/>
                </a:solidFill>
                <a:latin typeface="Microsoft Sans Serif"/>
                <a:cs typeface="Microsoft Sans Serif"/>
              </a:rPr>
              <a:t>12.04.2022</a:t>
            </a:r>
            <a:r>
              <a:rPr sz="195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75" dirty="0">
                <a:solidFill>
                  <a:srgbClr val="0066CC"/>
                </a:solidFill>
                <a:latin typeface="Microsoft Sans Serif"/>
                <a:cs typeface="Microsoft Sans Serif"/>
              </a:rPr>
              <a:t>№</a:t>
            </a:r>
            <a:r>
              <a:rPr sz="195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0066CC"/>
                </a:solidFill>
                <a:latin typeface="Microsoft Sans Serif"/>
                <a:cs typeface="Microsoft Sans Serif"/>
              </a:rPr>
              <a:t>63;</a:t>
            </a:r>
            <a:endParaRPr sz="1950">
              <a:latin typeface="Microsoft Sans Serif"/>
              <a:cs typeface="Microsoft Sans Serif"/>
            </a:endParaRPr>
          </a:p>
          <a:p>
            <a:pPr marL="389255">
              <a:lnSpc>
                <a:spcPct val="100000"/>
              </a:lnSpc>
              <a:spcBef>
                <a:spcPts val="30"/>
              </a:spcBef>
            </a:pP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от </a:t>
            </a:r>
            <a:r>
              <a:rPr sz="1950" spc="5" dirty="0">
                <a:solidFill>
                  <a:srgbClr val="0066CC"/>
                </a:solidFill>
                <a:latin typeface="Microsoft Sans Serif"/>
                <a:cs typeface="Microsoft Sans Serif"/>
              </a:rPr>
              <a:t>19.04.2022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75" dirty="0">
                <a:solidFill>
                  <a:srgbClr val="0066CC"/>
                </a:solidFill>
                <a:latin typeface="Microsoft Sans Serif"/>
                <a:cs typeface="Microsoft Sans Serif"/>
              </a:rPr>
              <a:t>№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 66</a:t>
            </a:r>
            <a:endParaRPr sz="1950">
              <a:latin typeface="Microsoft Sans Serif"/>
              <a:cs typeface="Microsoft Sans Serif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01282" y="5108086"/>
            <a:ext cx="17990185" cy="166560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533400">
              <a:lnSpc>
                <a:spcPct val="101600"/>
              </a:lnSpc>
              <a:spcBef>
                <a:spcPts val="60"/>
              </a:spcBef>
            </a:pP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Обнулены</a:t>
            </a:r>
            <a:r>
              <a:rPr sz="230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пошлины</a:t>
            </a:r>
            <a:r>
              <a:rPr sz="2300" spc="5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5" dirty="0">
                <a:solidFill>
                  <a:srgbClr val="0066CC"/>
                </a:solidFill>
                <a:latin typeface="Microsoft Sans Serif"/>
                <a:cs typeface="Microsoft Sans Serif"/>
              </a:rPr>
              <a:t>на</a:t>
            </a:r>
            <a:r>
              <a:rPr sz="230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20" dirty="0">
                <a:solidFill>
                  <a:srgbClr val="0066CC"/>
                </a:solidFill>
                <a:latin typeface="Microsoft Sans Serif"/>
                <a:cs typeface="Microsoft Sans Serif"/>
              </a:rPr>
              <a:t>широкую</a:t>
            </a:r>
            <a:r>
              <a:rPr sz="2300" spc="5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15" dirty="0">
                <a:solidFill>
                  <a:srgbClr val="0066CC"/>
                </a:solidFill>
                <a:latin typeface="Microsoft Sans Serif"/>
                <a:cs typeface="Microsoft Sans Serif"/>
              </a:rPr>
              <a:t>номенклатуру</a:t>
            </a:r>
            <a:r>
              <a:rPr sz="2300" spc="5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25" dirty="0">
                <a:solidFill>
                  <a:srgbClr val="0066CC"/>
                </a:solidFill>
                <a:latin typeface="Microsoft Sans Serif"/>
                <a:cs typeface="Microsoft Sans Serif"/>
              </a:rPr>
              <a:t>комплектующих</a:t>
            </a:r>
            <a:r>
              <a:rPr sz="2300" spc="5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5" dirty="0">
                <a:solidFill>
                  <a:srgbClr val="0066CC"/>
                </a:solidFill>
                <a:latin typeface="Microsoft Sans Serif"/>
                <a:cs typeface="Microsoft Sans Serif"/>
              </a:rPr>
              <a:t>для</a:t>
            </a:r>
            <a:r>
              <a:rPr sz="230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15" dirty="0">
                <a:solidFill>
                  <a:srgbClr val="0066CC"/>
                </a:solidFill>
                <a:latin typeface="Microsoft Sans Serif"/>
                <a:cs typeface="Microsoft Sans Serif"/>
              </a:rPr>
              <a:t>сельхозтехники</a:t>
            </a:r>
            <a:r>
              <a:rPr sz="2300" spc="5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и</a:t>
            </a:r>
            <a:r>
              <a:rPr sz="230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оборудования</a:t>
            </a:r>
            <a:r>
              <a:rPr sz="2300" spc="8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(переносные</a:t>
            </a:r>
            <a:r>
              <a:rPr sz="1950" i="1" spc="4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приспособления, </a:t>
            </a:r>
            <a:r>
              <a:rPr sz="1950" i="1" spc="-52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шурупы,</a:t>
            </a:r>
            <a:r>
              <a:rPr sz="1950" i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винты,</a:t>
            </a:r>
            <a:r>
              <a:rPr sz="1950" i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болты,</a:t>
            </a:r>
            <a:r>
              <a:rPr sz="1950" i="1" spc="-1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цепи,</a:t>
            </a:r>
            <a:r>
              <a:rPr sz="1950" i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пружины, коммутаторы,</a:t>
            </a:r>
            <a:r>
              <a:rPr sz="1950" i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прожектора,</a:t>
            </a:r>
            <a:r>
              <a:rPr sz="1950" i="1" spc="3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рессоры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 и</a:t>
            </a:r>
            <a:r>
              <a:rPr sz="1950" i="1" spc="-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20" dirty="0">
                <a:solidFill>
                  <a:srgbClr val="5E5E5E"/>
                </a:solidFill>
                <a:latin typeface="Arial"/>
                <a:cs typeface="Arial"/>
              </a:rPr>
              <a:t>др.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)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до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30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сентября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или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31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декабря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2022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года.</a:t>
            </a:r>
            <a:endParaRPr sz="1950">
              <a:latin typeface="Microsoft Sans Serif"/>
              <a:cs typeface="Microsoft Sans Serif"/>
            </a:endParaRPr>
          </a:p>
          <a:p>
            <a:pPr marL="12700" marR="5080">
              <a:lnSpc>
                <a:spcPct val="101499"/>
              </a:lnSpc>
            </a:pP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(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в</a:t>
            </a:r>
            <a:r>
              <a:rPr sz="1950" i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зависимости</a:t>
            </a:r>
            <a:r>
              <a:rPr sz="1950" i="1" spc="3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от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 товаров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).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На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2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года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обнулили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импортные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пошлины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на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свеклоуборочные</a:t>
            </a:r>
            <a:r>
              <a:rPr sz="1950" b="1" spc="4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и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 ботворезные</a:t>
            </a:r>
            <a:r>
              <a:rPr sz="1950" b="1" spc="3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комбайны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,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а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25" dirty="0">
                <a:solidFill>
                  <a:srgbClr val="5E5E5E"/>
                </a:solidFill>
                <a:latin typeface="Microsoft Sans Serif"/>
                <a:cs typeface="Microsoft Sans Serif"/>
              </a:rPr>
              <a:t>также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комплектующие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для </a:t>
            </a:r>
            <a:r>
              <a:rPr sz="1950" spc="-50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них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на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20" dirty="0">
                <a:solidFill>
                  <a:srgbClr val="5E5E5E"/>
                </a:solidFill>
                <a:latin typeface="Microsoft Sans Serif"/>
                <a:cs typeface="Microsoft Sans Serif"/>
              </a:rPr>
              <a:t>срок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6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месяцев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и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1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год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соответственно,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а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30" dirty="0">
                <a:solidFill>
                  <a:srgbClr val="5E5E5E"/>
                </a:solidFill>
                <a:latin typeface="Microsoft Sans Serif"/>
                <a:cs typeface="Microsoft Sans Serif"/>
              </a:rPr>
              <a:t>также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на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2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года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на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рефрижераторные</a:t>
            </a:r>
            <a:r>
              <a:rPr sz="1950" b="1" spc="3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контейнеры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.</a:t>
            </a:r>
            <a:endParaRPr sz="195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665"/>
              </a:spcBef>
            </a:pP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Основание</a:t>
            </a:r>
            <a:r>
              <a:rPr sz="195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25" dirty="0">
                <a:solidFill>
                  <a:srgbClr val="0066CC"/>
                </a:solidFill>
                <a:latin typeface="Microsoft Sans Serif"/>
                <a:cs typeface="Microsoft Sans Serif"/>
              </a:rPr>
              <a:t>–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решения</a:t>
            </a:r>
            <a:r>
              <a:rPr sz="195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Совета</a:t>
            </a:r>
            <a:r>
              <a:rPr sz="1950" spc="5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-35" dirty="0">
                <a:solidFill>
                  <a:srgbClr val="0066CC"/>
                </a:solidFill>
                <a:latin typeface="Microsoft Sans Serif"/>
                <a:cs typeface="Microsoft Sans Serif"/>
              </a:rPr>
              <a:t>ЕЭК</a:t>
            </a:r>
            <a:r>
              <a:rPr sz="1950" spc="1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от</a:t>
            </a:r>
            <a:r>
              <a:rPr sz="195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0066CC"/>
                </a:solidFill>
                <a:latin typeface="Microsoft Sans Serif"/>
                <a:cs typeface="Microsoft Sans Serif"/>
              </a:rPr>
              <a:t>21.06.2022</a:t>
            </a:r>
            <a:r>
              <a:rPr sz="195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75" dirty="0">
                <a:solidFill>
                  <a:srgbClr val="0066CC"/>
                </a:solidFill>
                <a:latin typeface="Microsoft Sans Serif"/>
                <a:cs typeface="Microsoft Sans Serif"/>
              </a:rPr>
              <a:t>№№</a:t>
            </a:r>
            <a:r>
              <a:rPr sz="1950" spc="2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0066CC"/>
                </a:solidFill>
                <a:latin typeface="Microsoft Sans Serif"/>
                <a:cs typeface="Microsoft Sans Serif"/>
              </a:rPr>
              <a:t>100,</a:t>
            </a:r>
            <a:r>
              <a:rPr sz="1950" spc="5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0066CC"/>
                </a:solidFill>
                <a:latin typeface="Microsoft Sans Serif"/>
                <a:cs typeface="Microsoft Sans Serif"/>
              </a:rPr>
              <a:t>101.</a:t>
            </a:r>
            <a:endParaRPr sz="1950">
              <a:latin typeface="Microsoft Sans Serif"/>
              <a:cs typeface="Microsoft Sans Serif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24330" y="7568283"/>
            <a:ext cx="18400395" cy="1939925"/>
          </a:xfrm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389255" marR="5080" indent="-377190">
              <a:lnSpc>
                <a:spcPct val="101499"/>
              </a:lnSpc>
              <a:spcBef>
                <a:spcPts val="45"/>
              </a:spcBef>
              <a:buFont typeface="Wingdings"/>
              <a:buChar char=""/>
              <a:tabLst>
                <a:tab pos="389890" algn="l"/>
              </a:tabLst>
            </a:pPr>
            <a:r>
              <a:rPr sz="2650" spc="-20" dirty="0">
                <a:solidFill>
                  <a:srgbClr val="006FC0"/>
                </a:solidFill>
                <a:latin typeface="Microsoft Sans Serif"/>
                <a:cs typeface="Microsoft Sans Serif"/>
              </a:rPr>
              <a:t>«Временное</a:t>
            </a:r>
            <a:r>
              <a:rPr sz="2650" spc="2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5" dirty="0">
                <a:solidFill>
                  <a:srgbClr val="006FC0"/>
                </a:solidFill>
                <a:latin typeface="Microsoft Sans Serif"/>
                <a:cs typeface="Microsoft Sans Serif"/>
              </a:rPr>
              <a:t>упрощение</a:t>
            </a:r>
            <a:r>
              <a:rPr sz="2650" spc="2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процедур</a:t>
            </a:r>
            <a:r>
              <a:rPr sz="2650" spc="1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35" dirty="0">
                <a:solidFill>
                  <a:srgbClr val="006FC0"/>
                </a:solidFill>
                <a:latin typeface="Microsoft Sans Serif"/>
                <a:cs typeface="Microsoft Sans Serif"/>
              </a:rPr>
              <a:t>таможенного</a:t>
            </a:r>
            <a:r>
              <a:rPr sz="2650" spc="1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0" dirty="0">
                <a:solidFill>
                  <a:srgbClr val="006FC0"/>
                </a:solidFill>
                <a:latin typeface="Microsoft Sans Serif"/>
                <a:cs typeface="Microsoft Sans Serif"/>
              </a:rPr>
              <a:t>оформления</a:t>
            </a:r>
            <a:r>
              <a:rPr sz="2650" spc="1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0" dirty="0">
                <a:solidFill>
                  <a:srgbClr val="006FC0"/>
                </a:solidFill>
                <a:latin typeface="Microsoft Sans Serif"/>
                <a:cs typeface="Microsoft Sans Serif"/>
              </a:rPr>
              <a:t>импортируемой</a:t>
            </a:r>
            <a:r>
              <a:rPr sz="2650" spc="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30" dirty="0">
                <a:solidFill>
                  <a:srgbClr val="006FC0"/>
                </a:solidFill>
                <a:latin typeface="Microsoft Sans Serif"/>
                <a:cs typeface="Microsoft Sans Serif"/>
              </a:rPr>
              <a:t>продукции».</a:t>
            </a:r>
            <a:r>
              <a:rPr sz="2650" spc="2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Правительством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70" dirty="0">
                <a:solidFill>
                  <a:srgbClr val="5E5E5E"/>
                </a:solidFill>
                <a:latin typeface="Microsoft Sans Serif"/>
                <a:cs typeface="Microsoft Sans Serif"/>
              </a:rPr>
              <a:t>РФ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установлен </a:t>
            </a:r>
            <a:r>
              <a:rPr sz="1950" spc="-50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порядок</a:t>
            </a:r>
            <a:r>
              <a:rPr sz="1950" spc="7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предоставления</a:t>
            </a:r>
            <a:r>
              <a:rPr sz="1950" spc="8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тарифной</a:t>
            </a:r>
            <a:r>
              <a:rPr sz="1950" b="1" spc="7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5" dirty="0">
                <a:solidFill>
                  <a:srgbClr val="5E5E5E"/>
                </a:solidFill>
                <a:latin typeface="Arial"/>
                <a:cs typeface="Arial"/>
              </a:rPr>
              <a:t>льготы</a:t>
            </a:r>
            <a:r>
              <a:rPr sz="1950" b="1" spc="6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для</a:t>
            </a:r>
            <a:r>
              <a:rPr sz="1950" b="1" spc="4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реализации</a:t>
            </a:r>
            <a:r>
              <a:rPr sz="1950" b="1" spc="4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инвестиционных</a:t>
            </a:r>
            <a:r>
              <a:rPr sz="1950" b="1" spc="6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проектов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.</a:t>
            </a:r>
            <a:r>
              <a:rPr sz="1950" spc="9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Компании,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которые</a:t>
            </a:r>
            <a:r>
              <a:rPr sz="1950" spc="7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реализуют</a:t>
            </a:r>
            <a:r>
              <a:rPr sz="1950" spc="7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инвестиционные</a:t>
            </a:r>
            <a:r>
              <a:rPr sz="1950" spc="6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проекты</a:t>
            </a:r>
            <a:r>
              <a:rPr sz="1950" spc="7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 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47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приоритетных</a:t>
            </a:r>
            <a:r>
              <a:rPr sz="1950" b="1" spc="5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отраслях</a:t>
            </a:r>
            <a:r>
              <a:rPr sz="1950" b="1" spc="4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spc="-25" dirty="0">
                <a:solidFill>
                  <a:srgbClr val="5E5E5E"/>
                </a:solidFill>
                <a:latin typeface="Microsoft Sans Serif"/>
                <a:cs typeface="Microsoft Sans Serif"/>
              </a:rPr>
              <a:t>экономики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(транспорт,</a:t>
            </a:r>
            <a:r>
              <a:rPr sz="1950" i="1" spc="2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сельское</a:t>
            </a:r>
            <a:r>
              <a:rPr sz="1950" i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хозяйство,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обрабатывающие</a:t>
            </a:r>
            <a:r>
              <a:rPr sz="1950" i="1" spc="2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производства,</a:t>
            </a:r>
            <a:r>
              <a:rPr sz="1950" i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строительство),</a:t>
            </a:r>
            <a:r>
              <a:rPr sz="1950" i="1" spc="4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могут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получить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льготу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 </a:t>
            </a:r>
            <a:r>
              <a:rPr sz="1950" spc="-50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виде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освобождения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от</a:t>
            </a:r>
            <a:r>
              <a:rPr sz="1950" b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уплаты</a:t>
            </a:r>
            <a:r>
              <a:rPr sz="1950" b="1" spc="5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ввозной</a:t>
            </a:r>
            <a:r>
              <a:rPr sz="1950" b="1" spc="-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таможенной</a:t>
            </a:r>
            <a:r>
              <a:rPr sz="1950" b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пошлины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на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ввоз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технологического</a:t>
            </a:r>
            <a:r>
              <a:rPr sz="1950" b="1" spc="4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оборудования,</a:t>
            </a:r>
            <a:r>
              <a:rPr sz="1950" b="1" spc="2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комплектующих</a:t>
            </a:r>
            <a:r>
              <a:rPr sz="1950" b="1" spc="5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и</a:t>
            </a:r>
            <a:r>
              <a:rPr sz="1950" b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запасных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 частей</a:t>
            </a:r>
            <a:r>
              <a:rPr sz="1950" b="1" spc="3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к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нему,</a:t>
            </a:r>
            <a:r>
              <a:rPr sz="1950" b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сырья</a:t>
            </a:r>
            <a:r>
              <a:rPr sz="1950" b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и</a:t>
            </a:r>
            <a:r>
              <a:rPr sz="1950" b="1" spc="-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материалов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.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Главное</a:t>
            </a:r>
            <a:r>
              <a:rPr sz="1950" i="1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условие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5" dirty="0">
                <a:solidFill>
                  <a:srgbClr val="5E5E5E"/>
                </a:solidFill>
                <a:latin typeface="Arial"/>
                <a:cs typeface="Arial"/>
              </a:rPr>
              <a:t>-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объем</a:t>
            </a:r>
            <a:r>
              <a:rPr sz="1950" i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инвестиций</a:t>
            </a:r>
            <a:r>
              <a:rPr sz="1950" i="1" spc="2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не</a:t>
            </a:r>
            <a:r>
              <a:rPr sz="1950" i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менее</a:t>
            </a:r>
            <a:r>
              <a:rPr sz="1950" i="1" spc="2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250</a:t>
            </a:r>
            <a:r>
              <a:rPr sz="1950" i="1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млн </a:t>
            </a:r>
            <a:r>
              <a:rPr sz="1950" i="1" spc="5" dirty="0">
                <a:solidFill>
                  <a:srgbClr val="5E5E5E"/>
                </a:solidFill>
                <a:latin typeface="Arial"/>
                <a:cs typeface="Arial"/>
              </a:rPr>
              <a:t>руб.</a:t>
            </a:r>
            <a:endParaRPr sz="1950">
              <a:latin typeface="Arial"/>
              <a:cs typeface="Arial"/>
            </a:endParaRPr>
          </a:p>
          <a:p>
            <a:pPr marL="389255">
              <a:lnSpc>
                <a:spcPct val="100000"/>
              </a:lnSpc>
              <a:spcBef>
                <a:spcPts val="35"/>
              </a:spcBef>
            </a:pP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Срок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–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бессрочно.</a:t>
            </a:r>
            <a:r>
              <a:rPr sz="1950" b="1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Основание</a:t>
            </a:r>
            <a:r>
              <a:rPr sz="195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25" dirty="0">
                <a:solidFill>
                  <a:srgbClr val="0066CC"/>
                </a:solidFill>
                <a:latin typeface="Microsoft Sans Serif"/>
                <a:cs typeface="Microsoft Sans Serif"/>
              </a:rPr>
              <a:t>–</a:t>
            </a:r>
            <a:r>
              <a:rPr sz="1950" spc="2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-100" dirty="0">
                <a:solidFill>
                  <a:srgbClr val="0066CC"/>
                </a:solidFill>
                <a:latin typeface="Microsoft Sans Serif"/>
                <a:cs typeface="Microsoft Sans Serif"/>
              </a:rPr>
              <a:t>ФЗ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0066CC"/>
                </a:solidFill>
                <a:latin typeface="Microsoft Sans Serif"/>
                <a:cs typeface="Microsoft Sans Serif"/>
              </a:rPr>
              <a:t>от</a:t>
            </a:r>
            <a:r>
              <a:rPr sz="195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0066CC"/>
                </a:solidFill>
                <a:latin typeface="Microsoft Sans Serif"/>
                <a:cs typeface="Microsoft Sans Serif"/>
              </a:rPr>
              <a:t>26.03.2022</a:t>
            </a:r>
            <a:r>
              <a:rPr sz="195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75" dirty="0">
                <a:solidFill>
                  <a:srgbClr val="0066CC"/>
                </a:solidFill>
                <a:latin typeface="Microsoft Sans Serif"/>
                <a:cs typeface="Microsoft Sans Serif"/>
              </a:rPr>
              <a:t>№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-35" dirty="0">
                <a:solidFill>
                  <a:srgbClr val="0066CC"/>
                </a:solidFill>
                <a:latin typeface="Microsoft Sans Serif"/>
                <a:cs typeface="Microsoft Sans Serif"/>
              </a:rPr>
              <a:t>74-ФЗ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ПП</a:t>
            </a:r>
            <a:r>
              <a:rPr sz="1950" spc="2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-70" dirty="0">
                <a:solidFill>
                  <a:srgbClr val="0066CC"/>
                </a:solidFill>
                <a:latin typeface="Microsoft Sans Serif"/>
                <a:cs typeface="Microsoft Sans Serif"/>
              </a:rPr>
              <a:t>РФ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от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09.05.2022</a:t>
            </a:r>
            <a:r>
              <a:rPr sz="195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75" dirty="0">
                <a:solidFill>
                  <a:srgbClr val="0066CC"/>
                </a:solidFill>
                <a:latin typeface="Microsoft Sans Serif"/>
                <a:cs typeface="Microsoft Sans Serif"/>
              </a:rPr>
              <a:t>№</a:t>
            </a:r>
            <a:r>
              <a:rPr sz="195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839</a:t>
            </a:r>
            <a:endParaRPr sz="1950">
              <a:latin typeface="Microsoft Sans Serif"/>
              <a:cs typeface="Microsoft Sans Serif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64907" y="1703822"/>
            <a:ext cx="7896225" cy="431165"/>
          </a:xfrm>
          <a:prstGeom prst="rect">
            <a:avLst/>
          </a:prstGeom>
          <a:solidFill>
            <a:srgbClr val="CCEBFF"/>
          </a:solidFill>
        </p:spPr>
        <p:txBody>
          <a:bodyPr vert="horz" wrap="square" lIns="0" tIns="31114" rIns="0" bIns="0" rtlCol="0">
            <a:spAutoFit/>
          </a:bodyPr>
          <a:lstStyle/>
          <a:p>
            <a:pPr marL="75565">
              <a:lnSpc>
                <a:spcPct val="100000"/>
              </a:lnSpc>
              <a:spcBef>
                <a:spcPts val="244"/>
              </a:spcBef>
            </a:pPr>
            <a:r>
              <a:rPr sz="2300" b="1" spc="-5" dirty="0">
                <a:solidFill>
                  <a:srgbClr val="006FC0"/>
                </a:solidFill>
                <a:latin typeface="Arial"/>
                <a:cs typeface="Arial"/>
              </a:rPr>
              <a:t>НУЛЕВЫЕ</a:t>
            </a:r>
            <a:r>
              <a:rPr sz="2300" b="1" spc="2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spc="-5" dirty="0">
                <a:solidFill>
                  <a:srgbClr val="006FC0"/>
                </a:solidFill>
                <a:latin typeface="Arial"/>
                <a:cs typeface="Arial"/>
              </a:rPr>
              <a:t>ПОШЛИНЫ</a:t>
            </a:r>
            <a:r>
              <a:rPr sz="2300" b="1" spc="3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НА</a:t>
            </a:r>
            <a:r>
              <a:rPr sz="2300" b="1" spc="1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spc="-5" dirty="0">
                <a:solidFill>
                  <a:srgbClr val="006FC0"/>
                </a:solidFill>
                <a:latin typeface="Arial"/>
                <a:cs typeface="Arial"/>
              </a:rPr>
              <a:t>«КРИТИЧЕСКИЙ»</a:t>
            </a:r>
            <a:r>
              <a:rPr sz="2300" b="1" spc="5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ИМПОРТ</a:t>
            </a:r>
            <a:endParaRPr sz="23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15688" y="7057795"/>
            <a:ext cx="9126220" cy="431165"/>
          </a:xfrm>
          <a:prstGeom prst="rect">
            <a:avLst/>
          </a:prstGeom>
          <a:solidFill>
            <a:srgbClr val="CCEBFF"/>
          </a:solidFill>
        </p:spPr>
        <p:txBody>
          <a:bodyPr vert="horz" wrap="square" lIns="0" tIns="31115" rIns="0" bIns="0" rtlCol="0">
            <a:spAutoFit/>
          </a:bodyPr>
          <a:lstStyle/>
          <a:p>
            <a:pPr marL="75565">
              <a:lnSpc>
                <a:spcPct val="100000"/>
              </a:lnSpc>
              <a:spcBef>
                <a:spcPts val="245"/>
              </a:spcBef>
            </a:pPr>
            <a:r>
              <a:rPr sz="2300" b="1" spc="-5" dirty="0">
                <a:solidFill>
                  <a:srgbClr val="006FC0"/>
                </a:solidFill>
                <a:latin typeface="Arial"/>
                <a:cs typeface="Arial"/>
              </a:rPr>
              <a:t>НУЛЕВЫЕ</a:t>
            </a:r>
            <a:r>
              <a:rPr sz="2300" b="1" spc="1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spc="-5" dirty="0">
                <a:solidFill>
                  <a:srgbClr val="006FC0"/>
                </a:solidFill>
                <a:latin typeface="Arial"/>
                <a:cs typeface="Arial"/>
              </a:rPr>
              <a:t>ПОШЛИНЫ</a:t>
            </a:r>
            <a:r>
              <a:rPr sz="2300" b="1" spc="2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НА</a:t>
            </a:r>
            <a:r>
              <a:rPr sz="2300" b="1" spc="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ИМПОРТ</a:t>
            </a:r>
            <a:r>
              <a:rPr sz="2300" b="1" spc="2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ДЛЯ</a:t>
            </a:r>
            <a:r>
              <a:rPr sz="2300" b="1" spc="1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ИНВЕСТПРОЕКТОВ</a:t>
            </a:r>
            <a:endParaRPr sz="23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15688" y="4627712"/>
            <a:ext cx="8195309" cy="431165"/>
          </a:xfrm>
          <a:prstGeom prst="rect">
            <a:avLst/>
          </a:prstGeom>
          <a:solidFill>
            <a:srgbClr val="CCEBFF"/>
          </a:solidFill>
        </p:spPr>
        <p:txBody>
          <a:bodyPr vert="horz" wrap="square" lIns="0" tIns="31115" rIns="0" bIns="0" rtlCol="0">
            <a:spAutoFit/>
          </a:bodyPr>
          <a:lstStyle/>
          <a:p>
            <a:pPr marL="75565">
              <a:lnSpc>
                <a:spcPct val="100000"/>
              </a:lnSpc>
              <a:spcBef>
                <a:spcPts val="245"/>
              </a:spcBef>
            </a:pPr>
            <a:r>
              <a:rPr sz="2300" b="1" spc="-5" dirty="0">
                <a:solidFill>
                  <a:srgbClr val="006FC0"/>
                </a:solidFill>
                <a:latin typeface="Arial"/>
                <a:cs typeface="Arial"/>
              </a:rPr>
              <a:t>НУЛЕВЫЕ</a:t>
            </a:r>
            <a:r>
              <a:rPr sz="2300" b="1" spc="1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spc="-5" dirty="0">
                <a:solidFill>
                  <a:srgbClr val="006FC0"/>
                </a:solidFill>
                <a:latin typeface="Arial"/>
                <a:cs typeface="Arial"/>
              </a:rPr>
              <a:t>ПОШЛИНЫ</a:t>
            </a:r>
            <a:r>
              <a:rPr sz="2300" b="1" spc="2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НА</a:t>
            </a:r>
            <a:r>
              <a:rPr sz="2300" b="1" spc="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ИМПОРТ</a:t>
            </a:r>
            <a:r>
              <a:rPr sz="2300" b="1" spc="2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СЕЛЬХОЗТЕХНИКИ</a:t>
            </a:r>
            <a:endParaRPr sz="23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662722" y="10981478"/>
            <a:ext cx="130810" cy="2520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50" spc="15" dirty="0">
                <a:latin typeface="Microsoft Sans Serif"/>
                <a:cs typeface="Microsoft Sans Serif"/>
              </a:rPr>
              <a:t>3</a:t>
            </a:r>
            <a:endParaRPr sz="1450">
              <a:latin typeface="Microsoft Sans Serif"/>
              <a:cs typeface="Microsoft Sans Serif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24330" y="2216342"/>
            <a:ext cx="18359755" cy="47542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89255" indent="-377190">
              <a:lnSpc>
                <a:spcPct val="100000"/>
              </a:lnSpc>
              <a:spcBef>
                <a:spcPts val="90"/>
              </a:spcBef>
              <a:buFont typeface="Wingdings"/>
              <a:buChar char=""/>
              <a:tabLst>
                <a:tab pos="389890" algn="l"/>
              </a:tabLst>
            </a:pPr>
            <a:r>
              <a:rPr sz="2650" spc="-20" dirty="0">
                <a:solidFill>
                  <a:srgbClr val="0066CC"/>
                </a:solidFill>
                <a:latin typeface="Microsoft Sans Serif"/>
                <a:cs typeface="Microsoft Sans Serif"/>
              </a:rPr>
              <a:t>«Временное</a:t>
            </a:r>
            <a:r>
              <a:rPr sz="2650" spc="1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650" spc="-15" dirty="0">
                <a:solidFill>
                  <a:srgbClr val="0066CC"/>
                </a:solidFill>
                <a:latin typeface="Microsoft Sans Serif"/>
                <a:cs typeface="Microsoft Sans Serif"/>
              </a:rPr>
              <a:t>упрощение</a:t>
            </a:r>
            <a:r>
              <a:rPr sz="2650" spc="1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650" spc="-15" dirty="0">
                <a:solidFill>
                  <a:srgbClr val="0066CC"/>
                </a:solidFill>
                <a:latin typeface="Microsoft Sans Serif"/>
                <a:cs typeface="Microsoft Sans Serif"/>
              </a:rPr>
              <a:t>процедур</a:t>
            </a:r>
            <a:r>
              <a:rPr sz="26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650" spc="-30" dirty="0">
                <a:solidFill>
                  <a:srgbClr val="0066CC"/>
                </a:solidFill>
                <a:latin typeface="Microsoft Sans Serif"/>
                <a:cs typeface="Microsoft Sans Serif"/>
              </a:rPr>
              <a:t>таможенного</a:t>
            </a:r>
            <a:r>
              <a:rPr sz="2650" spc="1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650" spc="-15" dirty="0">
                <a:solidFill>
                  <a:srgbClr val="0066CC"/>
                </a:solidFill>
                <a:latin typeface="Microsoft Sans Serif"/>
                <a:cs typeface="Microsoft Sans Serif"/>
              </a:rPr>
              <a:t>оформления</a:t>
            </a:r>
            <a:r>
              <a:rPr sz="26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650" spc="-25" dirty="0">
                <a:solidFill>
                  <a:srgbClr val="0066CC"/>
                </a:solidFill>
                <a:latin typeface="Microsoft Sans Serif"/>
                <a:cs typeface="Microsoft Sans Serif"/>
              </a:rPr>
              <a:t>импортируемой</a:t>
            </a:r>
            <a:r>
              <a:rPr sz="2650" spc="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650" spc="-30" dirty="0">
                <a:solidFill>
                  <a:srgbClr val="0066CC"/>
                </a:solidFill>
                <a:latin typeface="Microsoft Sans Serif"/>
                <a:cs typeface="Microsoft Sans Serif"/>
              </a:rPr>
              <a:t>продукции».</a:t>
            </a:r>
            <a:endParaRPr sz="2650">
              <a:latin typeface="Microsoft Sans Serif"/>
              <a:cs typeface="Microsoft Sans Serif"/>
            </a:endParaRPr>
          </a:p>
          <a:p>
            <a:pPr marL="389255">
              <a:lnSpc>
                <a:spcPct val="100000"/>
              </a:lnSpc>
              <a:spcBef>
                <a:spcPts val="55"/>
              </a:spcBef>
            </a:pP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Приняты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решения:</a:t>
            </a:r>
            <a:endParaRPr sz="1950">
              <a:latin typeface="Microsoft Sans Serif"/>
              <a:cs typeface="Microsoft Sans Serif"/>
            </a:endParaRPr>
          </a:p>
          <a:p>
            <a:pPr marL="732155" lvl="1" indent="-343535">
              <a:lnSpc>
                <a:spcPct val="100000"/>
              </a:lnSpc>
              <a:buAutoNum type="arabicParenR"/>
              <a:tabLst>
                <a:tab pos="732790" algn="l"/>
              </a:tabLst>
            </a:pP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о</a:t>
            </a:r>
            <a:r>
              <a:rPr sz="230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25" dirty="0">
                <a:solidFill>
                  <a:srgbClr val="0066CC"/>
                </a:solidFill>
                <a:latin typeface="Microsoft Sans Serif"/>
                <a:cs typeface="Microsoft Sans Serif"/>
              </a:rPr>
              <a:t>порядке</a:t>
            </a:r>
            <a:r>
              <a:rPr sz="2300" spc="5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15" dirty="0">
                <a:solidFill>
                  <a:srgbClr val="0066CC"/>
                </a:solidFill>
                <a:latin typeface="Microsoft Sans Serif"/>
                <a:cs typeface="Microsoft Sans Serif"/>
              </a:rPr>
              <a:t>ускоренного</a:t>
            </a:r>
            <a:r>
              <a:rPr sz="230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10" dirty="0">
                <a:solidFill>
                  <a:srgbClr val="0066CC"/>
                </a:solidFill>
                <a:latin typeface="Microsoft Sans Serif"/>
                <a:cs typeface="Microsoft Sans Serif"/>
              </a:rPr>
              <a:t>подтверждения</a:t>
            </a:r>
            <a:r>
              <a:rPr sz="2300" spc="7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5" dirty="0">
                <a:solidFill>
                  <a:srgbClr val="0066CC"/>
                </a:solidFill>
                <a:latin typeface="Microsoft Sans Serif"/>
                <a:cs typeface="Microsoft Sans Serif"/>
              </a:rPr>
              <a:t>наличия</a:t>
            </a:r>
            <a:r>
              <a:rPr sz="230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5" dirty="0">
                <a:solidFill>
                  <a:srgbClr val="0066CC"/>
                </a:solidFill>
                <a:latin typeface="Microsoft Sans Serif"/>
                <a:cs typeface="Microsoft Sans Serif"/>
              </a:rPr>
              <a:t>оснований</a:t>
            </a:r>
            <a:r>
              <a:rPr sz="2300" spc="10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для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предоставления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отсрочки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(рассрочки)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уплаты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таможенной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пошлины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(форс-</a:t>
            </a:r>
            <a:endParaRPr sz="1950">
              <a:latin typeface="Microsoft Sans Serif"/>
              <a:cs typeface="Microsoft Sans Serif"/>
            </a:endParaRPr>
          </a:p>
          <a:p>
            <a:pPr marL="389255" marR="325755">
              <a:lnSpc>
                <a:spcPct val="101499"/>
              </a:lnSpc>
              <a:spcBef>
                <a:spcPts val="10"/>
              </a:spcBef>
            </a:pP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мажор,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др.).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Вся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процедура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от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подачи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заявления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с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приложениями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до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подготовки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отраслевым</a:t>
            </a:r>
            <a:r>
              <a:rPr sz="1950" spc="7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25" dirty="0">
                <a:solidFill>
                  <a:srgbClr val="5E5E5E"/>
                </a:solidFill>
                <a:latin typeface="Microsoft Sans Serif"/>
                <a:cs typeface="Microsoft Sans Serif"/>
              </a:rPr>
              <a:t>ФОИВом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проекта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распоряжения</a:t>
            </a:r>
            <a:r>
              <a:rPr sz="1950" spc="6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Правительства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должна </a:t>
            </a:r>
            <a:r>
              <a:rPr sz="1950" spc="-50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занимать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не</a:t>
            </a:r>
            <a:r>
              <a:rPr sz="1950" b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более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5</a:t>
            </a:r>
            <a:r>
              <a:rPr sz="1950" b="1" spc="-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рабочих</a:t>
            </a:r>
            <a:r>
              <a:rPr sz="1950" b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дней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.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Срок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–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до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31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декабря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 2022</a:t>
            </a:r>
            <a:r>
              <a:rPr sz="1950" b="1" spc="2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г. (принято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решение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о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продлении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до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31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декабря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 2023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 г.).</a:t>
            </a:r>
            <a:endParaRPr sz="1950">
              <a:latin typeface="Arial"/>
              <a:cs typeface="Arial"/>
            </a:endParaRPr>
          </a:p>
          <a:p>
            <a:pPr marL="389255">
              <a:lnSpc>
                <a:spcPct val="100000"/>
              </a:lnSpc>
              <a:spcBef>
                <a:spcPts val="30"/>
              </a:spcBef>
            </a:pP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Основание</a:t>
            </a:r>
            <a:r>
              <a:rPr sz="195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25" dirty="0">
                <a:solidFill>
                  <a:srgbClr val="0066CC"/>
                </a:solidFill>
                <a:latin typeface="Microsoft Sans Serif"/>
                <a:cs typeface="Microsoft Sans Serif"/>
              </a:rPr>
              <a:t>–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ПП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-75" dirty="0">
                <a:solidFill>
                  <a:srgbClr val="0066CC"/>
                </a:solidFill>
                <a:latin typeface="Microsoft Sans Serif"/>
                <a:cs typeface="Microsoft Sans Serif"/>
              </a:rPr>
              <a:t>РФ</a:t>
            </a:r>
            <a:r>
              <a:rPr sz="1950" spc="2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от</a:t>
            </a:r>
            <a:r>
              <a:rPr sz="195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0066CC"/>
                </a:solidFill>
                <a:latin typeface="Microsoft Sans Serif"/>
                <a:cs typeface="Microsoft Sans Serif"/>
              </a:rPr>
              <a:t>02.04.2022</a:t>
            </a:r>
            <a:r>
              <a:rPr sz="195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75" dirty="0">
                <a:solidFill>
                  <a:srgbClr val="0066CC"/>
                </a:solidFill>
                <a:latin typeface="Microsoft Sans Serif"/>
                <a:cs typeface="Microsoft Sans Serif"/>
              </a:rPr>
              <a:t>№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0066CC"/>
                </a:solidFill>
                <a:latin typeface="Microsoft Sans Serif"/>
                <a:cs typeface="Microsoft Sans Serif"/>
              </a:rPr>
              <a:t>2021.</a:t>
            </a:r>
            <a:endParaRPr sz="19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050">
              <a:latin typeface="Microsoft Sans Serif"/>
              <a:cs typeface="Microsoft Sans Serif"/>
            </a:endParaRPr>
          </a:p>
          <a:p>
            <a:pPr marL="389255" marR="1175385" lvl="1">
              <a:lnSpc>
                <a:spcPct val="101600"/>
              </a:lnSpc>
              <a:buAutoNum type="arabicParenR" startAt="2"/>
              <a:tabLst>
                <a:tab pos="732790" algn="l"/>
                <a:tab pos="7783195" algn="l"/>
              </a:tabLst>
            </a:pP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о</a:t>
            </a:r>
            <a:r>
              <a:rPr sz="230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5" dirty="0">
                <a:solidFill>
                  <a:srgbClr val="0066CC"/>
                </a:solidFill>
                <a:latin typeface="Microsoft Sans Serif"/>
                <a:cs typeface="Microsoft Sans Serif"/>
              </a:rPr>
              <a:t>дополнительном</a:t>
            </a:r>
            <a:r>
              <a:rPr sz="2300" spc="7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5" dirty="0">
                <a:solidFill>
                  <a:srgbClr val="0066CC"/>
                </a:solidFill>
                <a:latin typeface="Microsoft Sans Serif"/>
                <a:cs typeface="Microsoft Sans Serif"/>
              </a:rPr>
              <a:t>основании</a:t>
            </a:r>
            <a:r>
              <a:rPr sz="230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предоставления</a:t>
            </a:r>
            <a:r>
              <a:rPr sz="2300" spc="5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25" dirty="0">
                <a:solidFill>
                  <a:srgbClr val="0066CC"/>
                </a:solidFill>
                <a:latin typeface="Microsoft Sans Serif"/>
                <a:cs typeface="Microsoft Sans Serif"/>
              </a:rPr>
              <a:t>отсрочки</a:t>
            </a:r>
            <a:r>
              <a:rPr sz="2300" spc="12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(рассрочки)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уплаты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таможенной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пошлины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25" dirty="0">
                <a:solidFill>
                  <a:srgbClr val="5E5E5E"/>
                </a:solidFill>
                <a:latin typeface="Microsoft Sans Serif"/>
                <a:cs typeface="Microsoft Sans Serif"/>
              </a:rPr>
              <a:t>–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наличие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компании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перечне </a:t>
            </a:r>
            <a:r>
              <a:rPr sz="1950" b="1" spc="-52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системообразующих</a:t>
            </a:r>
            <a:r>
              <a:rPr sz="1950" b="1" spc="8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или</a:t>
            </a:r>
            <a:r>
              <a:rPr sz="1950" b="1" spc="2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градообразующих</a:t>
            </a:r>
            <a:r>
              <a:rPr sz="1950" b="1" spc="6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организаций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.	Реализуются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меры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поддержки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предприятий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виде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предоставления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отсрочки</a:t>
            </a:r>
            <a:endParaRPr sz="1950">
              <a:latin typeface="Microsoft Sans Serif"/>
              <a:cs typeface="Microsoft Sans Serif"/>
            </a:endParaRPr>
          </a:p>
          <a:p>
            <a:pPr marL="389255" marR="628650">
              <a:lnSpc>
                <a:spcPct val="101499"/>
              </a:lnSpc>
            </a:pP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или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рассрочки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уплаты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ввозных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таможенных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пошлин.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Втрое</a:t>
            </a:r>
            <a:r>
              <a:rPr sz="1950" b="1" spc="4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(с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 5 до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 15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дней)</a:t>
            </a:r>
            <a:r>
              <a:rPr sz="1950" b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сокращен</a:t>
            </a:r>
            <a:r>
              <a:rPr sz="1950" b="1" spc="2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срок</a:t>
            </a:r>
            <a:r>
              <a:rPr sz="1950" b="1" spc="-1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выдачи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подтверждения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российскими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профильными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ведомствами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подтверждения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оснований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для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получения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такой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преференции.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Принято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 решение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Совета</a:t>
            </a:r>
            <a:r>
              <a:rPr sz="1950" b="1" spc="4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ЕЭК </a:t>
            </a:r>
            <a:r>
              <a:rPr sz="1950" b="1" spc="30" dirty="0">
                <a:solidFill>
                  <a:srgbClr val="5E5E5E"/>
                </a:solidFill>
                <a:latin typeface="Arial"/>
                <a:cs typeface="Arial"/>
              </a:rPr>
              <a:t>№</a:t>
            </a:r>
            <a:r>
              <a:rPr sz="1950" b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75</a:t>
            </a:r>
            <a:r>
              <a:rPr sz="1950" b="1" spc="-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о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возможности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предоставления</a:t>
            </a:r>
            <a:endParaRPr sz="1950">
              <a:latin typeface="Microsoft Sans Serif"/>
              <a:cs typeface="Microsoft Sans Serif"/>
            </a:endParaRPr>
          </a:p>
          <a:p>
            <a:pPr marL="389255" marR="5080">
              <a:lnSpc>
                <a:spcPct val="101499"/>
              </a:lnSpc>
            </a:pP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беспроцентной</a:t>
            </a:r>
            <a:r>
              <a:rPr sz="1950" b="1" spc="3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отсрочки</a:t>
            </a:r>
            <a:r>
              <a:rPr sz="1950" b="1" spc="3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(рассрочки)</a:t>
            </a:r>
            <a:r>
              <a:rPr sz="1950" b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5" dirty="0">
                <a:solidFill>
                  <a:srgbClr val="5E5E5E"/>
                </a:solidFill>
                <a:latin typeface="Arial"/>
                <a:cs typeface="Arial"/>
              </a:rPr>
              <a:t>уплаты</a:t>
            </a:r>
            <a:r>
              <a:rPr sz="1950" b="1" spc="6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ввозных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таможенных</a:t>
            </a:r>
            <a:r>
              <a:rPr sz="1950" b="1" spc="4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пошлин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отношении</a:t>
            </a:r>
            <a:r>
              <a:rPr sz="1950" spc="6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товаров</a:t>
            </a:r>
            <a:r>
              <a:rPr sz="1950" b="1" spc="3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(за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исключением</a:t>
            </a:r>
            <a:r>
              <a:rPr sz="1950" i="1" spc="3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подакцизных</a:t>
            </a:r>
            <a:r>
              <a:rPr sz="1950" i="1" spc="3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не</a:t>
            </a:r>
            <a:r>
              <a:rPr sz="1950" i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используемых </a:t>
            </a:r>
            <a:r>
              <a:rPr sz="1950" i="1" spc="-53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в</a:t>
            </a:r>
            <a:r>
              <a:rPr sz="1950" i="1" spc="-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производстве)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.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Изданы</a:t>
            </a:r>
            <a:r>
              <a:rPr sz="1950" b="1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3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распоряжения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 Правительства</a:t>
            </a:r>
            <a:r>
              <a:rPr sz="1950" b="1" spc="5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Российской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 Федерации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от</a:t>
            </a:r>
            <a:r>
              <a:rPr sz="1950" b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26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июля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 2022</a:t>
            </a:r>
            <a:r>
              <a:rPr sz="1950" b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г.</a:t>
            </a:r>
            <a:r>
              <a:rPr sz="1950" b="1" spc="-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30" dirty="0">
                <a:solidFill>
                  <a:srgbClr val="5E5E5E"/>
                </a:solidFill>
                <a:latin typeface="Arial"/>
                <a:cs typeface="Arial"/>
              </a:rPr>
              <a:t>№</a:t>
            </a:r>
            <a:r>
              <a:rPr sz="1950" b="1" spc="5" dirty="0">
                <a:solidFill>
                  <a:srgbClr val="5E5E5E"/>
                </a:solidFill>
                <a:latin typeface="Arial"/>
                <a:cs typeface="Arial"/>
              </a:rPr>
              <a:t> 2042-р,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30" dirty="0">
                <a:solidFill>
                  <a:srgbClr val="5E5E5E"/>
                </a:solidFill>
                <a:latin typeface="Arial"/>
                <a:cs typeface="Arial"/>
              </a:rPr>
              <a:t>№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 2043-р,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от</a:t>
            </a:r>
            <a:r>
              <a:rPr sz="1950" b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29 </a:t>
            </a:r>
            <a:r>
              <a:rPr sz="1950" b="1" spc="5" dirty="0">
                <a:solidFill>
                  <a:srgbClr val="5E5E5E"/>
                </a:solidFill>
                <a:latin typeface="Arial"/>
                <a:cs typeface="Arial"/>
              </a:rPr>
              <a:t>августа</a:t>
            </a:r>
            <a:r>
              <a:rPr sz="1950" b="1" spc="5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2022</a:t>
            </a:r>
            <a:r>
              <a:rPr sz="1950" b="1" spc="3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г.</a:t>
            </a:r>
            <a:endParaRPr sz="1950">
              <a:latin typeface="Arial"/>
              <a:cs typeface="Arial"/>
            </a:endParaRPr>
          </a:p>
          <a:p>
            <a:pPr marL="389255">
              <a:lnSpc>
                <a:spcPct val="100000"/>
              </a:lnSpc>
              <a:spcBef>
                <a:spcPts val="35"/>
              </a:spcBef>
              <a:tabLst>
                <a:tab pos="1743710" algn="l"/>
              </a:tabLst>
            </a:pPr>
            <a:r>
              <a:rPr sz="1950" b="1" spc="30" dirty="0">
                <a:solidFill>
                  <a:srgbClr val="5E5E5E"/>
                </a:solidFill>
                <a:latin typeface="Arial"/>
                <a:cs typeface="Arial"/>
              </a:rPr>
              <a:t>№</a:t>
            </a:r>
            <a:r>
              <a:rPr sz="1950" b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2466-р.	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На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заседании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Совета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35" dirty="0">
                <a:solidFill>
                  <a:srgbClr val="5E5E5E"/>
                </a:solidFill>
                <a:latin typeface="Microsoft Sans Serif"/>
                <a:cs typeface="Microsoft Sans Serif"/>
              </a:rPr>
              <a:t>ЕЭК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19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августа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2022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г.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принято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решение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90" dirty="0">
                <a:solidFill>
                  <a:srgbClr val="5E5E5E"/>
                </a:solidFill>
                <a:latin typeface="Microsoft Sans Serif"/>
                <a:cs typeface="Microsoft Sans Serif"/>
              </a:rPr>
              <a:t>(№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131)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о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продлении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срока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действия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применения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отсрочки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(рассрочки)</a:t>
            </a:r>
            <a:endParaRPr sz="1950">
              <a:latin typeface="Microsoft Sans Serif"/>
              <a:cs typeface="Microsoft Sans Serif"/>
            </a:endParaRPr>
          </a:p>
          <a:p>
            <a:pPr marL="389255">
              <a:lnSpc>
                <a:spcPct val="100000"/>
              </a:lnSpc>
              <a:spcBef>
                <a:spcPts val="35"/>
              </a:spcBef>
            </a:pP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до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конца</a:t>
            </a:r>
            <a:r>
              <a:rPr sz="1950" b="1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2023</a:t>
            </a:r>
            <a:r>
              <a:rPr sz="1950" b="1" spc="3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года.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Основание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25" dirty="0">
                <a:solidFill>
                  <a:srgbClr val="0066CC"/>
                </a:solidFill>
                <a:latin typeface="Microsoft Sans Serif"/>
                <a:cs typeface="Microsoft Sans Serif"/>
              </a:rPr>
              <a:t>–</a:t>
            </a:r>
            <a:r>
              <a:rPr sz="195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решение</a:t>
            </a:r>
            <a:r>
              <a:rPr sz="1950" spc="5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0066CC"/>
                </a:solidFill>
                <a:latin typeface="Microsoft Sans Serif"/>
                <a:cs typeface="Microsoft Sans Serif"/>
              </a:rPr>
              <a:t>Коллегии</a:t>
            </a:r>
            <a:r>
              <a:rPr sz="1950" spc="2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-35" dirty="0">
                <a:solidFill>
                  <a:srgbClr val="0066CC"/>
                </a:solidFill>
                <a:latin typeface="Microsoft Sans Serif"/>
                <a:cs typeface="Microsoft Sans Serif"/>
              </a:rPr>
              <a:t>ЕЭК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от</a:t>
            </a:r>
            <a:r>
              <a:rPr sz="1950" spc="2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0066CC"/>
                </a:solidFill>
                <a:latin typeface="Microsoft Sans Serif"/>
                <a:cs typeface="Microsoft Sans Serif"/>
              </a:rPr>
              <a:t>22.03.2022</a:t>
            </a:r>
            <a:r>
              <a:rPr sz="1950" spc="5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75" dirty="0">
                <a:solidFill>
                  <a:srgbClr val="0066CC"/>
                </a:solidFill>
                <a:latin typeface="Microsoft Sans Serif"/>
                <a:cs typeface="Microsoft Sans Serif"/>
              </a:rPr>
              <a:t>№</a:t>
            </a:r>
            <a:r>
              <a:rPr sz="195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45</a:t>
            </a:r>
            <a:endParaRPr sz="195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24330" y="7544451"/>
            <a:ext cx="18088610" cy="2090420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389255" marR="175260" indent="-377190">
              <a:lnSpc>
                <a:spcPts val="3170"/>
              </a:lnSpc>
              <a:spcBef>
                <a:spcPts val="204"/>
              </a:spcBef>
              <a:buFont typeface="Wingdings"/>
              <a:buChar char=""/>
              <a:tabLst>
                <a:tab pos="389890" algn="l"/>
              </a:tabLst>
            </a:pPr>
            <a:r>
              <a:rPr sz="2650" spc="-25" dirty="0">
                <a:solidFill>
                  <a:srgbClr val="0066CC"/>
                </a:solidFill>
                <a:latin typeface="Microsoft Sans Serif"/>
                <a:cs typeface="Microsoft Sans Serif"/>
              </a:rPr>
              <a:t>«Приостановка</a:t>
            </a:r>
            <a:r>
              <a:rPr sz="26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650" spc="-10" dirty="0">
                <a:solidFill>
                  <a:srgbClr val="0066CC"/>
                </a:solidFill>
                <a:latin typeface="Microsoft Sans Serif"/>
                <a:cs typeface="Microsoft Sans Serif"/>
              </a:rPr>
              <a:t>действия</a:t>
            </a:r>
            <a:r>
              <a:rPr sz="265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650" spc="-20" dirty="0">
                <a:solidFill>
                  <a:srgbClr val="0066CC"/>
                </a:solidFill>
                <a:latin typeface="Microsoft Sans Serif"/>
                <a:cs typeface="Microsoft Sans Serif"/>
              </a:rPr>
              <a:t>антидемпинговых</a:t>
            </a:r>
            <a:r>
              <a:rPr sz="2650" spc="-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650" spc="-10" dirty="0">
                <a:solidFill>
                  <a:srgbClr val="0066CC"/>
                </a:solidFill>
                <a:latin typeface="Microsoft Sans Serif"/>
                <a:cs typeface="Microsoft Sans Serif"/>
              </a:rPr>
              <a:t>пошлин</a:t>
            </a:r>
            <a:r>
              <a:rPr sz="2650" spc="1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650" spc="-15" dirty="0">
                <a:solidFill>
                  <a:srgbClr val="0066CC"/>
                </a:solidFill>
                <a:latin typeface="Microsoft Sans Serif"/>
                <a:cs typeface="Microsoft Sans Serif"/>
              </a:rPr>
              <a:t>на</a:t>
            </a:r>
            <a:r>
              <a:rPr sz="2650" spc="1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650" spc="-5" dirty="0">
                <a:solidFill>
                  <a:srgbClr val="0066CC"/>
                </a:solidFill>
                <a:latin typeface="Microsoft Sans Serif"/>
                <a:cs typeface="Microsoft Sans Serif"/>
              </a:rPr>
              <a:t>6</a:t>
            </a:r>
            <a:r>
              <a:rPr sz="265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650" spc="-20" dirty="0">
                <a:solidFill>
                  <a:srgbClr val="0066CC"/>
                </a:solidFill>
                <a:latin typeface="Microsoft Sans Serif"/>
                <a:cs typeface="Microsoft Sans Serif"/>
              </a:rPr>
              <a:t>месяцев</a:t>
            </a:r>
            <a:r>
              <a:rPr sz="2650" spc="1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650" spc="-15" dirty="0">
                <a:solidFill>
                  <a:srgbClr val="0066CC"/>
                </a:solidFill>
                <a:latin typeface="Microsoft Sans Serif"/>
                <a:cs typeface="Microsoft Sans Serif"/>
              </a:rPr>
              <a:t>на</a:t>
            </a:r>
            <a:r>
              <a:rPr sz="2650" spc="2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650" spc="-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отдельные</a:t>
            </a:r>
            <a:r>
              <a:rPr sz="2650" spc="-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650" spc="-20" dirty="0">
                <a:solidFill>
                  <a:srgbClr val="0066CC"/>
                </a:solidFill>
                <a:latin typeface="Microsoft Sans Serif"/>
                <a:cs typeface="Microsoft Sans Serif"/>
              </a:rPr>
              <a:t>импортные</a:t>
            </a:r>
            <a:r>
              <a:rPr sz="2650" spc="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650" spc="-10" dirty="0">
                <a:solidFill>
                  <a:srgbClr val="0066CC"/>
                </a:solidFill>
                <a:latin typeface="Microsoft Sans Serif"/>
                <a:cs typeface="Microsoft Sans Serif"/>
              </a:rPr>
              <a:t>товары,</a:t>
            </a:r>
            <a:r>
              <a:rPr sz="2650" spc="1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650" spc="-35" dirty="0">
                <a:solidFill>
                  <a:srgbClr val="0066CC"/>
                </a:solidFill>
                <a:latin typeface="Microsoft Sans Serif"/>
                <a:cs typeface="Microsoft Sans Serif"/>
              </a:rPr>
              <a:t>ввозимые</a:t>
            </a:r>
            <a:r>
              <a:rPr sz="2650" spc="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650" spc="-5" dirty="0">
                <a:solidFill>
                  <a:srgbClr val="0066CC"/>
                </a:solidFill>
                <a:latin typeface="Microsoft Sans Serif"/>
                <a:cs typeface="Microsoft Sans Serif"/>
              </a:rPr>
              <a:t>в </a:t>
            </a:r>
            <a:r>
              <a:rPr sz="2650" spc="-69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650" spc="-20" dirty="0">
                <a:solidFill>
                  <a:srgbClr val="0066CC"/>
                </a:solidFill>
                <a:latin typeface="Microsoft Sans Serif"/>
                <a:cs typeface="Microsoft Sans Serif"/>
              </a:rPr>
              <a:t>Российскую</a:t>
            </a:r>
            <a:r>
              <a:rPr sz="2650" spc="-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650" spc="-35" dirty="0">
                <a:solidFill>
                  <a:srgbClr val="0066CC"/>
                </a:solidFill>
                <a:latin typeface="Microsoft Sans Serif"/>
                <a:cs typeface="Microsoft Sans Serif"/>
              </a:rPr>
              <a:t>Федерацию»</a:t>
            </a:r>
            <a:endParaRPr sz="2650">
              <a:latin typeface="Microsoft Sans Serif"/>
              <a:cs typeface="Microsoft Sans Serif"/>
            </a:endParaRPr>
          </a:p>
          <a:p>
            <a:pPr marL="389255">
              <a:lnSpc>
                <a:spcPts val="2670"/>
              </a:lnSpc>
            </a:pP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На</a:t>
            </a:r>
            <a:r>
              <a:rPr sz="230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b="1" dirty="0">
                <a:solidFill>
                  <a:srgbClr val="0066CC"/>
                </a:solidFill>
                <a:latin typeface="Arial"/>
                <a:cs typeface="Arial"/>
              </a:rPr>
              <a:t>6</a:t>
            </a:r>
            <a:r>
              <a:rPr sz="2300" b="1" spc="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6CC"/>
                </a:solidFill>
                <a:latin typeface="Arial"/>
                <a:cs typeface="Arial"/>
              </a:rPr>
              <a:t>месяцев</a:t>
            </a:r>
            <a:r>
              <a:rPr sz="2300" b="1" spc="3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6CC"/>
                </a:solidFill>
                <a:latin typeface="Arial"/>
                <a:cs typeface="Arial"/>
              </a:rPr>
              <a:t>приостановлено</a:t>
            </a:r>
            <a:r>
              <a:rPr sz="2300" b="1" spc="3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6CC"/>
                </a:solidFill>
                <a:latin typeface="Arial"/>
                <a:cs typeface="Arial"/>
              </a:rPr>
              <a:t>действие</a:t>
            </a:r>
            <a:r>
              <a:rPr sz="2300" b="1" spc="5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6CC"/>
                </a:solidFill>
                <a:latin typeface="Arial"/>
                <a:cs typeface="Arial"/>
              </a:rPr>
              <a:t>антидемпинговой</a:t>
            </a:r>
            <a:r>
              <a:rPr sz="2300" b="1" spc="4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6CC"/>
                </a:solidFill>
                <a:latin typeface="Arial"/>
                <a:cs typeface="Arial"/>
              </a:rPr>
              <a:t>меры</a:t>
            </a:r>
            <a:r>
              <a:rPr sz="2300" b="1" spc="4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отношении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гербицидов,</a:t>
            </a:r>
            <a:r>
              <a:rPr sz="1950" b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происходящих</a:t>
            </a:r>
            <a:r>
              <a:rPr sz="1950" b="1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из</a:t>
            </a:r>
            <a:r>
              <a:rPr sz="1950" b="1" spc="-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Европейского союза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.</a:t>
            </a:r>
            <a:endParaRPr sz="1950">
              <a:latin typeface="Microsoft Sans Serif"/>
              <a:cs typeface="Microsoft Sans Serif"/>
            </a:endParaRPr>
          </a:p>
          <a:p>
            <a:pPr marL="389255" marR="92075">
              <a:lnSpc>
                <a:spcPct val="101499"/>
              </a:lnSpc>
              <a:spcBef>
                <a:spcPts val="10"/>
              </a:spcBef>
            </a:pP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Приостановка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взимания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антидемпинговой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пошлины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размером</a:t>
            </a:r>
            <a:r>
              <a:rPr sz="1950" spc="6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от</a:t>
            </a:r>
            <a:r>
              <a:rPr sz="1950" b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27,47</a:t>
            </a:r>
            <a:r>
              <a:rPr sz="1950" b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до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 52,23%</a:t>
            </a:r>
            <a:r>
              <a:rPr sz="1950" b="1" spc="3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снизит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25" dirty="0">
                <a:solidFill>
                  <a:srgbClr val="5E5E5E"/>
                </a:solidFill>
                <a:latin typeface="Microsoft Sans Serif"/>
                <a:cs typeface="Microsoft Sans Serif"/>
              </a:rPr>
              <a:t>издержки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для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российских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аграриев,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стабилизирует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цены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на </a:t>
            </a:r>
            <a:r>
              <a:rPr sz="1950" spc="-50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внутреннем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рынке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и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позволит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обеспечить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проведение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весенне-полевых</a:t>
            </a:r>
            <a:r>
              <a:rPr sz="1950" spc="6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работ.</a:t>
            </a:r>
            <a:endParaRPr sz="1950">
              <a:latin typeface="Microsoft Sans Serif"/>
              <a:cs typeface="Microsoft Sans Serif"/>
            </a:endParaRPr>
          </a:p>
          <a:p>
            <a:pPr marL="389255">
              <a:lnSpc>
                <a:spcPct val="100000"/>
              </a:lnSpc>
              <a:spcBef>
                <a:spcPts val="35"/>
              </a:spcBef>
            </a:pP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Срок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–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до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30 сентября</a:t>
            </a:r>
            <a:r>
              <a:rPr sz="1950" b="1" spc="2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2022</a:t>
            </a:r>
            <a:r>
              <a:rPr sz="1950" b="1" spc="3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г.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Основание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25" dirty="0">
                <a:solidFill>
                  <a:srgbClr val="0066CC"/>
                </a:solidFill>
                <a:latin typeface="Microsoft Sans Serif"/>
                <a:cs typeface="Microsoft Sans Serif"/>
              </a:rPr>
              <a:t>–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решение</a:t>
            </a:r>
            <a:r>
              <a:rPr sz="1950" spc="5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0066CC"/>
                </a:solidFill>
                <a:latin typeface="Microsoft Sans Serif"/>
                <a:cs typeface="Microsoft Sans Serif"/>
              </a:rPr>
              <a:t>Коллегии</a:t>
            </a:r>
            <a:r>
              <a:rPr sz="1950" spc="2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-35" dirty="0">
                <a:solidFill>
                  <a:srgbClr val="0066CC"/>
                </a:solidFill>
                <a:latin typeface="Microsoft Sans Serif"/>
                <a:cs typeface="Microsoft Sans Serif"/>
              </a:rPr>
              <a:t>ЕЭК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от</a:t>
            </a:r>
            <a:r>
              <a:rPr sz="1950" spc="2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0066CC"/>
                </a:solidFill>
                <a:latin typeface="Microsoft Sans Serif"/>
                <a:cs typeface="Microsoft Sans Serif"/>
              </a:rPr>
              <a:t>22.03.2022</a:t>
            </a:r>
            <a:r>
              <a:rPr sz="195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75" dirty="0">
                <a:solidFill>
                  <a:srgbClr val="0066CC"/>
                </a:solidFill>
                <a:latin typeface="Microsoft Sans Serif"/>
                <a:cs typeface="Microsoft Sans Serif"/>
              </a:rPr>
              <a:t>№</a:t>
            </a:r>
            <a:r>
              <a:rPr sz="195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0066CC"/>
                </a:solidFill>
                <a:latin typeface="Microsoft Sans Serif"/>
                <a:cs typeface="Microsoft Sans Serif"/>
              </a:rPr>
              <a:t>45.</a:t>
            </a:r>
            <a:endParaRPr sz="195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01282" y="9909405"/>
            <a:ext cx="17508855" cy="1283970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5080">
              <a:lnSpc>
                <a:spcPct val="101600"/>
              </a:lnSpc>
              <a:spcBef>
                <a:spcPts val="60"/>
              </a:spcBef>
            </a:pP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На</a:t>
            </a:r>
            <a:r>
              <a:rPr sz="230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b="1" dirty="0">
                <a:solidFill>
                  <a:srgbClr val="0066CC"/>
                </a:solidFill>
                <a:latin typeface="Arial"/>
                <a:cs typeface="Arial"/>
              </a:rPr>
              <a:t>6</a:t>
            </a:r>
            <a:r>
              <a:rPr sz="2300" b="1" spc="1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300" b="1" spc="-5" dirty="0">
                <a:solidFill>
                  <a:srgbClr val="0066CC"/>
                </a:solidFill>
                <a:latin typeface="Arial"/>
                <a:cs typeface="Arial"/>
              </a:rPr>
              <a:t>месяцев</a:t>
            </a:r>
            <a:r>
              <a:rPr sz="2300" b="1" spc="4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6CC"/>
                </a:solidFill>
                <a:latin typeface="Arial"/>
                <a:cs typeface="Arial"/>
              </a:rPr>
              <a:t>отсрочено</a:t>
            </a:r>
            <a:r>
              <a:rPr sz="2300" b="1" spc="6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300" b="1" spc="-5" dirty="0">
                <a:solidFill>
                  <a:srgbClr val="0066CC"/>
                </a:solidFill>
                <a:latin typeface="Arial"/>
                <a:cs typeface="Arial"/>
              </a:rPr>
              <a:t>вступление</a:t>
            </a:r>
            <a:r>
              <a:rPr sz="2300" b="1" spc="6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6CC"/>
                </a:solidFill>
                <a:latin typeface="Arial"/>
                <a:cs typeface="Arial"/>
              </a:rPr>
              <a:t>в</a:t>
            </a:r>
            <a:r>
              <a:rPr sz="2300" b="1" spc="1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300" b="1" spc="-5" dirty="0">
                <a:solidFill>
                  <a:srgbClr val="0066CC"/>
                </a:solidFill>
                <a:latin typeface="Arial"/>
                <a:cs typeface="Arial"/>
              </a:rPr>
              <a:t>силу</a:t>
            </a:r>
            <a:r>
              <a:rPr sz="2300" b="1" spc="2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6CC"/>
                </a:solidFill>
                <a:latin typeface="Arial"/>
                <a:cs typeface="Arial"/>
              </a:rPr>
              <a:t>антидемпинговой</a:t>
            </a:r>
            <a:r>
              <a:rPr sz="2300" b="1" spc="5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6CC"/>
                </a:solidFill>
                <a:latin typeface="Arial"/>
                <a:cs typeface="Arial"/>
              </a:rPr>
              <a:t>меры</a:t>
            </a:r>
            <a:r>
              <a:rPr sz="2300" b="1" spc="4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отношении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китайских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графитированных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электродов.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Перенос </a:t>
            </a:r>
            <a:r>
              <a:rPr sz="1950" spc="-50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срока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вступления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силу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действия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антидемпинговой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пошлины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размере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от</a:t>
            </a:r>
            <a:r>
              <a:rPr sz="1950" b="1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14,04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до</a:t>
            </a:r>
            <a:r>
              <a:rPr sz="1950" b="1" spc="-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28,20%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позволит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избежать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сложностей</a:t>
            </a:r>
            <a:endParaRPr sz="195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с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функционированием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металлургических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предприятий,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для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которых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электроды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являются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критически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важным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элементом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производства.</a:t>
            </a:r>
            <a:endParaRPr sz="195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Срок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–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до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 30 сентября</a:t>
            </a:r>
            <a:r>
              <a:rPr sz="1950" b="1" spc="2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2022</a:t>
            </a:r>
            <a:r>
              <a:rPr sz="1950" b="1" spc="2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г.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Основание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25" dirty="0">
                <a:solidFill>
                  <a:srgbClr val="0066CC"/>
                </a:solidFill>
                <a:latin typeface="Microsoft Sans Serif"/>
                <a:cs typeface="Microsoft Sans Serif"/>
              </a:rPr>
              <a:t>–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решение</a:t>
            </a:r>
            <a:r>
              <a:rPr sz="1950" spc="5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0066CC"/>
                </a:solidFill>
                <a:latin typeface="Microsoft Sans Serif"/>
                <a:cs typeface="Microsoft Sans Serif"/>
              </a:rPr>
              <a:t>Коллегии</a:t>
            </a:r>
            <a:r>
              <a:rPr sz="1950" spc="2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-35" dirty="0">
                <a:solidFill>
                  <a:srgbClr val="0066CC"/>
                </a:solidFill>
                <a:latin typeface="Microsoft Sans Serif"/>
                <a:cs typeface="Microsoft Sans Serif"/>
              </a:rPr>
              <a:t>ЕЭК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от</a:t>
            </a:r>
            <a:r>
              <a:rPr sz="1950" spc="2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0066CC"/>
                </a:solidFill>
                <a:latin typeface="Microsoft Sans Serif"/>
                <a:cs typeface="Microsoft Sans Serif"/>
              </a:rPr>
              <a:t>22.03.2022</a:t>
            </a:r>
            <a:r>
              <a:rPr sz="195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75" dirty="0">
                <a:solidFill>
                  <a:srgbClr val="0066CC"/>
                </a:solidFill>
                <a:latin typeface="Microsoft Sans Serif"/>
                <a:cs typeface="Microsoft Sans Serif"/>
              </a:rPr>
              <a:t>№</a:t>
            </a:r>
            <a:r>
              <a:rPr sz="195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47</a:t>
            </a:r>
            <a:endParaRPr sz="195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41338" y="1745287"/>
            <a:ext cx="6879590" cy="431165"/>
          </a:xfrm>
          <a:prstGeom prst="rect">
            <a:avLst/>
          </a:prstGeom>
          <a:solidFill>
            <a:srgbClr val="CCEBFF"/>
          </a:solidFill>
        </p:spPr>
        <p:txBody>
          <a:bodyPr vert="horz" wrap="square" lIns="0" tIns="31114" rIns="0" bIns="0" rtlCol="0">
            <a:spAutoFit/>
          </a:bodyPr>
          <a:lstStyle/>
          <a:p>
            <a:pPr marL="75565">
              <a:lnSpc>
                <a:spcPct val="100000"/>
              </a:lnSpc>
              <a:spcBef>
                <a:spcPts val="244"/>
              </a:spcBef>
            </a:pP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РАССРОЧКА</a:t>
            </a:r>
            <a:r>
              <a:rPr sz="2300" b="1" spc="3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И</a:t>
            </a:r>
            <a:r>
              <a:rPr sz="2300" b="1" spc="-5" dirty="0">
                <a:solidFill>
                  <a:srgbClr val="006FC0"/>
                </a:solidFill>
                <a:latin typeface="Arial"/>
                <a:cs typeface="Arial"/>
              </a:rPr>
              <a:t> ОТСРОЧКА</a:t>
            </a:r>
            <a:r>
              <a:rPr sz="2300" b="1" spc="2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spc="-5" dirty="0">
                <a:solidFill>
                  <a:srgbClr val="006FC0"/>
                </a:solidFill>
                <a:latin typeface="Arial"/>
                <a:cs typeface="Arial"/>
              </a:rPr>
              <a:t>УПЛАТЫ</a:t>
            </a:r>
            <a:r>
              <a:rPr sz="2300" b="1" spc="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ПОШЛИН</a:t>
            </a:r>
            <a:endParaRPr sz="23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41338" y="7084182"/>
            <a:ext cx="11440795" cy="431165"/>
          </a:xfrm>
          <a:prstGeom prst="rect">
            <a:avLst/>
          </a:prstGeom>
          <a:solidFill>
            <a:srgbClr val="CCEBFF"/>
          </a:solidFill>
        </p:spPr>
        <p:txBody>
          <a:bodyPr vert="horz" wrap="square" lIns="0" tIns="31115" rIns="0" bIns="0" rtlCol="0">
            <a:spAutoFit/>
          </a:bodyPr>
          <a:lstStyle/>
          <a:p>
            <a:pPr marL="75565">
              <a:lnSpc>
                <a:spcPct val="100000"/>
              </a:lnSpc>
              <a:spcBef>
                <a:spcPts val="245"/>
              </a:spcBef>
            </a:pP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ОТСРОЧКА</a:t>
            </a:r>
            <a:r>
              <a:rPr sz="2300" b="1" spc="1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И</a:t>
            </a:r>
            <a:r>
              <a:rPr sz="2300" b="1" spc="-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ПРИОСТАНОВЛЕНИЕ</a:t>
            </a:r>
            <a:r>
              <a:rPr sz="2300" b="1" spc="3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spc="-5" dirty="0">
                <a:solidFill>
                  <a:srgbClr val="006FC0"/>
                </a:solidFill>
                <a:latin typeface="Arial"/>
                <a:cs typeface="Arial"/>
              </a:rPr>
              <a:t>УПЛАТЫ</a:t>
            </a:r>
            <a:r>
              <a:rPr sz="2300" b="1" spc="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АНТИДЕМПИНГОВЫХ</a:t>
            </a:r>
            <a:r>
              <a:rPr sz="2300" b="1" spc="4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ПОШЛИН</a:t>
            </a:r>
            <a:endParaRPr sz="2300">
              <a:latin typeface="Arial"/>
              <a:cs typeface="Arial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524330" y="646965"/>
            <a:ext cx="15451455" cy="5791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15" dirty="0"/>
              <a:t>Меры</a:t>
            </a:r>
            <a:r>
              <a:rPr spc="20" dirty="0"/>
              <a:t> </a:t>
            </a:r>
            <a:r>
              <a:rPr spc="15" dirty="0"/>
              <a:t>финансовой</a:t>
            </a:r>
            <a:r>
              <a:rPr spc="-5" dirty="0"/>
              <a:t> </a:t>
            </a:r>
            <a:r>
              <a:rPr spc="15" dirty="0"/>
              <a:t>поддержки</a:t>
            </a:r>
            <a:r>
              <a:rPr dirty="0"/>
              <a:t> </a:t>
            </a:r>
            <a:r>
              <a:rPr spc="10" dirty="0"/>
              <a:t>(сокращение</a:t>
            </a:r>
            <a:r>
              <a:rPr spc="5" dirty="0"/>
              <a:t> </a:t>
            </a:r>
            <a:r>
              <a:rPr spc="15" dirty="0"/>
              <a:t>расходов импортеров)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4330" y="2184678"/>
            <a:ext cx="18242915" cy="4503420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389255" marR="630555" indent="-377190">
              <a:lnSpc>
                <a:spcPts val="3170"/>
              </a:lnSpc>
              <a:spcBef>
                <a:spcPts val="204"/>
              </a:spcBef>
              <a:buFont typeface="Wingdings"/>
              <a:buChar char=""/>
              <a:tabLst>
                <a:tab pos="389890" algn="l"/>
              </a:tabLst>
            </a:pPr>
            <a:r>
              <a:rPr sz="2650" spc="-25" dirty="0">
                <a:solidFill>
                  <a:srgbClr val="006FC0"/>
                </a:solidFill>
                <a:latin typeface="Microsoft Sans Serif"/>
                <a:cs typeface="Microsoft Sans Serif"/>
              </a:rPr>
              <a:t>«Возмещение</a:t>
            </a:r>
            <a:r>
              <a:rPr sz="2650" spc="1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5" dirty="0">
                <a:solidFill>
                  <a:srgbClr val="006FC0"/>
                </a:solidFill>
                <a:latin typeface="Microsoft Sans Serif"/>
                <a:cs typeface="Microsoft Sans Serif"/>
              </a:rPr>
              <a:t>недополученных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 доходов</a:t>
            </a:r>
            <a:r>
              <a:rPr sz="2650" spc="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5" dirty="0">
                <a:solidFill>
                  <a:srgbClr val="006FC0"/>
                </a:solidFill>
                <a:latin typeface="Microsoft Sans Serif"/>
                <a:cs typeface="Microsoft Sans Serif"/>
              </a:rPr>
              <a:t>по</a:t>
            </a:r>
            <a:r>
              <a:rPr sz="2650" spc="3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40" dirty="0">
                <a:solidFill>
                  <a:srgbClr val="006FC0"/>
                </a:solidFill>
                <a:latin typeface="Microsoft Sans Serif"/>
                <a:cs typeface="Microsoft Sans Serif"/>
              </a:rPr>
              <a:t>кредитам,</a:t>
            </a:r>
            <a:r>
              <a:rPr sz="265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0" dirty="0">
                <a:solidFill>
                  <a:srgbClr val="006FC0"/>
                </a:solidFill>
                <a:latin typeface="Microsoft Sans Serif"/>
                <a:cs typeface="Microsoft Sans Serif"/>
              </a:rPr>
              <a:t>выданным</a:t>
            </a:r>
            <a:r>
              <a:rPr sz="2650" spc="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5" dirty="0">
                <a:solidFill>
                  <a:srgbClr val="006FC0"/>
                </a:solidFill>
                <a:latin typeface="Microsoft Sans Serif"/>
                <a:cs typeface="Microsoft Sans Serif"/>
              </a:rPr>
              <a:t>на</a:t>
            </a:r>
            <a:r>
              <a:rPr sz="2650" spc="1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5" dirty="0">
                <a:solidFill>
                  <a:srgbClr val="006FC0"/>
                </a:solidFill>
                <a:latin typeface="Microsoft Sans Serif"/>
                <a:cs typeface="Microsoft Sans Serif"/>
              </a:rPr>
              <a:t>приобретение</a:t>
            </a:r>
            <a:r>
              <a:rPr sz="2650" spc="2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5" dirty="0">
                <a:solidFill>
                  <a:srgbClr val="006FC0"/>
                </a:solidFill>
                <a:latin typeface="Microsoft Sans Serif"/>
                <a:cs typeface="Microsoft Sans Serif"/>
              </a:rPr>
              <a:t>приоритетной</a:t>
            </a:r>
            <a:r>
              <a:rPr sz="2650" spc="1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dirty="0">
                <a:solidFill>
                  <a:srgbClr val="006FC0"/>
                </a:solidFill>
                <a:latin typeface="Microsoft Sans Serif"/>
                <a:cs typeface="Microsoft Sans Serif"/>
              </a:rPr>
              <a:t>для</a:t>
            </a:r>
            <a:r>
              <a:rPr sz="2650" spc="2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5" dirty="0">
                <a:solidFill>
                  <a:srgbClr val="006FC0"/>
                </a:solidFill>
                <a:latin typeface="Microsoft Sans Serif"/>
                <a:cs typeface="Microsoft Sans Serif"/>
              </a:rPr>
              <a:t>импорта </a:t>
            </a:r>
            <a:r>
              <a:rPr sz="2650" spc="-69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30" dirty="0">
                <a:solidFill>
                  <a:srgbClr val="006FC0"/>
                </a:solidFill>
                <a:latin typeface="Microsoft Sans Serif"/>
                <a:cs typeface="Microsoft Sans Serif"/>
              </a:rPr>
              <a:t>продукции»</a:t>
            </a:r>
            <a:endParaRPr sz="2650">
              <a:latin typeface="Microsoft Sans Serif"/>
              <a:cs typeface="Microsoft Sans Serif"/>
            </a:endParaRPr>
          </a:p>
          <a:p>
            <a:pPr marL="389255" marR="573405">
              <a:lnSpc>
                <a:spcPts val="2450"/>
              </a:lnSpc>
              <a:spcBef>
                <a:spcPts val="254"/>
              </a:spcBef>
            </a:pP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настоящее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время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2300" spc="-5" dirty="0">
                <a:solidFill>
                  <a:srgbClr val="0066CC"/>
                </a:solidFill>
                <a:latin typeface="Microsoft Sans Serif"/>
                <a:cs typeface="Microsoft Sans Serif"/>
              </a:rPr>
              <a:t>реализуется</a:t>
            </a:r>
            <a:r>
              <a:rPr sz="2300" spc="5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20" dirty="0">
                <a:solidFill>
                  <a:srgbClr val="0066CC"/>
                </a:solidFill>
                <a:latin typeface="Microsoft Sans Serif"/>
                <a:cs typeface="Microsoft Sans Serif"/>
              </a:rPr>
              <a:t>программа</a:t>
            </a:r>
            <a:r>
              <a:rPr sz="2300" spc="7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10" dirty="0">
                <a:solidFill>
                  <a:srgbClr val="0066CC"/>
                </a:solidFill>
                <a:latin typeface="Microsoft Sans Serif"/>
                <a:cs typeface="Microsoft Sans Serif"/>
              </a:rPr>
              <a:t>льготного</a:t>
            </a:r>
            <a:r>
              <a:rPr sz="2300" spc="8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10" dirty="0">
                <a:solidFill>
                  <a:srgbClr val="0066CC"/>
                </a:solidFill>
                <a:latin typeface="Microsoft Sans Serif"/>
                <a:cs typeface="Microsoft Sans Serif"/>
              </a:rPr>
              <a:t>кредитования</a:t>
            </a:r>
            <a:r>
              <a:rPr sz="2300" spc="6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30" dirty="0">
                <a:solidFill>
                  <a:srgbClr val="0066CC"/>
                </a:solidFill>
                <a:latin typeface="Microsoft Sans Serif"/>
                <a:cs typeface="Microsoft Sans Serif"/>
              </a:rPr>
              <a:t>критического</a:t>
            </a:r>
            <a:r>
              <a:rPr sz="2300" spc="8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10" dirty="0">
                <a:solidFill>
                  <a:srgbClr val="0066CC"/>
                </a:solidFill>
                <a:latin typeface="Microsoft Sans Serif"/>
                <a:cs typeface="Microsoft Sans Serif"/>
              </a:rPr>
              <a:t>импорта.</a:t>
            </a:r>
            <a:r>
              <a:rPr sz="2300" spc="-1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Ставка</a:t>
            </a:r>
            <a:r>
              <a:rPr sz="1950" spc="6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для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20" dirty="0">
                <a:solidFill>
                  <a:srgbClr val="5E5E5E"/>
                </a:solidFill>
                <a:latin typeface="Microsoft Sans Serif"/>
                <a:cs typeface="Microsoft Sans Serif"/>
              </a:rPr>
              <a:t>заемщика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до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dirty="0">
                <a:solidFill>
                  <a:srgbClr val="5E5E5E"/>
                </a:solidFill>
                <a:latin typeface="Arial"/>
                <a:cs typeface="Arial"/>
              </a:rPr>
              <a:t>5,25%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.</a:t>
            </a:r>
            <a:r>
              <a:rPr sz="1950" spc="8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Субсидии </a:t>
            </a:r>
            <a:r>
              <a:rPr sz="1950" spc="-50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предоставляются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кредитным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организациям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на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компенсацию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недополученных</a:t>
            </a:r>
            <a:r>
              <a:rPr sz="1950" spc="6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доходов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по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льготным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кредитам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на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финансирование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контрактов,</a:t>
            </a:r>
            <a:endParaRPr sz="1950">
              <a:latin typeface="Microsoft Sans Serif"/>
              <a:cs typeface="Microsoft Sans Serif"/>
            </a:endParaRPr>
          </a:p>
          <a:p>
            <a:pPr marL="389255">
              <a:lnSpc>
                <a:spcPts val="2280"/>
              </a:lnSpc>
            </a:pP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предусматривающих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импорт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товара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(продукции),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заключенных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после</a:t>
            </a:r>
            <a:r>
              <a:rPr sz="1950" spc="6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1</a:t>
            </a:r>
            <a:r>
              <a:rPr sz="1950" b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марта</a:t>
            </a:r>
            <a:r>
              <a:rPr sz="1950" b="1" spc="2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2022</a:t>
            </a:r>
            <a:r>
              <a:rPr sz="1950" b="1" spc="4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г.</a:t>
            </a:r>
            <a:r>
              <a:rPr sz="1950" b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иностранной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валюте.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Сумма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обязательств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по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контракту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должна</a:t>
            </a:r>
            <a:endParaRPr sz="1950">
              <a:latin typeface="Microsoft Sans Serif"/>
              <a:cs typeface="Microsoft Sans Serif"/>
            </a:endParaRPr>
          </a:p>
          <a:p>
            <a:pPr marL="389255">
              <a:lnSpc>
                <a:spcPct val="100000"/>
              </a:lnSpc>
              <a:spcBef>
                <a:spcPts val="35"/>
              </a:spcBef>
            </a:pP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быть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от</a:t>
            </a:r>
            <a:r>
              <a:rPr sz="1950" b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3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млн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рублей,</a:t>
            </a:r>
            <a:r>
              <a:rPr sz="1950" b="1" spc="2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но не более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 10</a:t>
            </a:r>
            <a:r>
              <a:rPr sz="1950" b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млрд</a:t>
            </a:r>
            <a:r>
              <a:rPr sz="1950" b="1" spc="5" dirty="0">
                <a:solidFill>
                  <a:srgbClr val="5E5E5E"/>
                </a:solidFill>
                <a:latin typeface="Arial"/>
                <a:cs typeface="Arial"/>
              </a:rPr>
              <a:t> руб.</a:t>
            </a:r>
            <a:r>
              <a:rPr sz="1950" b="1" spc="3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При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этом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установлены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правила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на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случай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превышения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этой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суммы.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45" dirty="0">
                <a:solidFill>
                  <a:srgbClr val="5E5E5E"/>
                </a:solidFill>
                <a:latin typeface="Microsoft Sans Serif"/>
                <a:cs typeface="Microsoft Sans Serif"/>
              </a:rPr>
              <a:t>Для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40" dirty="0">
                <a:solidFill>
                  <a:srgbClr val="5E5E5E"/>
                </a:solidFill>
                <a:latin typeface="Microsoft Sans Serif"/>
                <a:cs typeface="Microsoft Sans Serif"/>
              </a:rPr>
              <a:t>закупки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сырья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и</a:t>
            </a:r>
            <a:endParaRPr sz="1950">
              <a:latin typeface="Microsoft Sans Serif"/>
              <a:cs typeface="Microsoft Sans Serif"/>
            </a:endParaRPr>
          </a:p>
          <a:p>
            <a:pPr marL="389255" marR="509905">
              <a:lnSpc>
                <a:spcPct val="101499"/>
              </a:lnSpc>
            </a:pP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комплектующих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льготная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ставка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будет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действовать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1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 год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.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3</a:t>
            </a:r>
            <a:r>
              <a:rPr sz="1950" b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года</a:t>
            </a:r>
            <a:r>
              <a:rPr sz="1950" b="1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такая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ставка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будет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применяться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для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оборудования</a:t>
            </a:r>
            <a:r>
              <a:rPr sz="1950" spc="6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и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средств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производства,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20" dirty="0">
                <a:solidFill>
                  <a:srgbClr val="5E5E5E"/>
                </a:solidFill>
                <a:latin typeface="Microsoft Sans Serif"/>
                <a:cs typeface="Microsoft Sans Serif"/>
              </a:rPr>
              <a:t>закупаемых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20" dirty="0">
                <a:solidFill>
                  <a:srgbClr val="5E5E5E"/>
                </a:solidFill>
                <a:latin typeface="Microsoft Sans Serif"/>
                <a:cs typeface="Microsoft Sans Serif"/>
              </a:rPr>
              <a:t>рамках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реализации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инвестиционного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проекта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или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финансирования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импортного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контракта,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по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которому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20" dirty="0">
                <a:solidFill>
                  <a:srgbClr val="5E5E5E"/>
                </a:solidFill>
                <a:latin typeface="Microsoft Sans Serif"/>
                <a:cs typeface="Microsoft Sans Serif"/>
              </a:rPr>
              <a:t>срок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изготовления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и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поставка </a:t>
            </a:r>
            <a:r>
              <a:rPr sz="1950" spc="-50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продукции,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 являющейся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оборудованием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и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(или)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средством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производства,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превышает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1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год,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но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не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более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срока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действия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кредитного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соглашения.</a:t>
            </a:r>
            <a:endParaRPr sz="1950">
              <a:latin typeface="Microsoft Sans Serif"/>
              <a:cs typeface="Microsoft Sans Serif"/>
            </a:endParaRPr>
          </a:p>
          <a:p>
            <a:pPr marL="389255">
              <a:lnSpc>
                <a:spcPct val="100000"/>
              </a:lnSpc>
              <a:spcBef>
                <a:spcPts val="35"/>
              </a:spcBef>
            </a:pP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перечень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продукции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включены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более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1,5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5" dirty="0">
                <a:solidFill>
                  <a:srgbClr val="5E5E5E"/>
                </a:solidFill>
                <a:latin typeface="Arial"/>
                <a:cs typeface="Arial"/>
              </a:rPr>
              <a:t>тыс.</a:t>
            </a:r>
            <a:r>
              <a:rPr sz="1950" b="1" spc="2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товарных</a:t>
            </a:r>
            <a:r>
              <a:rPr sz="1950" b="1" spc="2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позиций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,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30" dirty="0">
                <a:solidFill>
                  <a:srgbClr val="5E5E5E"/>
                </a:solidFill>
                <a:latin typeface="Microsoft Sans Serif"/>
                <a:cs typeface="Microsoft Sans Serif"/>
              </a:rPr>
              <a:t>из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них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более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 50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позиций</a:t>
            </a:r>
            <a:r>
              <a:rPr sz="1950" b="1" spc="-1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spc="525" dirty="0">
                <a:solidFill>
                  <a:srgbClr val="5E5E5E"/>
                </a:solidFill>
                <a:latin typeface="Microsoft Sans Serif"/>
                <a:cs typeface="Microsoft Sans Serif"/>
              </a:rPr>
              <a:t>–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оборудование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и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станки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для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легкой,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 пищевой,</a:t>
            </a:r>
            <a:endParaRPr sz="1950">
              <a:latin typeface="Microsoft Sans Serif"/>
              <a:cs typeface="Microsoft Sans Serif"/>
            </a:endParaRPr>
          </a:p>
          <a:p>
            <a:pPr marL="389255" marR="214629">
              <a:lnSpc>
                <a:spcPct val="101499"/>
              </a:lnSpc>
            </a:pP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химической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промышленности,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металлообработки,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машиностроения,</a:t>
            </a:r>
            <a:r>
              <a:rPr sz="1950" spc="6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др.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программе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участвует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38</a:t>
            </a:r>
            <a:r>
              <a:rPr sz="1950" b="1" spc="2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банков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(АЛЬФА-БАНК,</a:t>
            </a:r>
            <a:r>
              <a:rPr sz="1950" i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Банк</a:t>
            </a:r>
            <a:r>
              <a:rPr sz="1950" i="1" spc="3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ВТБ, Промсвязьбанк, </a:t>
            </a:r>
            <a:r>
              <a:rPr sz="1950" i="1" spc="-53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Россельхозбанк,</a:t>
            </a:r>
            <a:r>
              <a:rPr sz="1950" i="1" spc="2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Банк</a:t>
            </a:r>
            <a:r>
              <a:rPr sz="1950" i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«ФК Открытие»,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Банк</a:t>
            </a:r>
            <a:r>
              <a:rPr sz="1950" i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ГПБ,</a:t>
            </a:r>
            <a:r>
              <a:rPr sz="1950" i="1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Сбербанк,</a:t>
            </a:r>
            <a:r>
              <a:rPr sz="1950" i="1" spc="3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МКБ,</a:t>
            </a:r>
            <a:r>
              <a:rPr sz="1950" i="1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РОСБАНК,</a:t>
            </a:r>
            <a:r>
              <a:rPr sz="1950" i="1" spc="2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Юникредит,</a:t>
            </a:r>
            <a:r>
              <a:rPr sz="1950" i="1" spc="2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СМП-Банк,</a:t>
            </a:r>
            <a:r>
              <a:rPr sz="1950" i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Банк</a:t>
            </a:r>
            <a:r>
              <a:rPr sz="1950" i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ЗЕНИТ,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АКБ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«Металлинвестбанк»,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СОВКОМБАНК,</a:t>
            </a:r>
            <a:r>
              <a:rPr sz="1950" i="1" spc="-1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УРАЛСИБ,</a:t>
            </a:r>
            <a:r>
              <a:rPr sz="1950" i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СДМ-Банк,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АК</a:t>
            </a:r>
            <a:r>
              <a:rPr sz="1950" i="1" spc="-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БАРС, др.).</a:t>
            </a:r>
            <a:endParaRPr sz="1950">
              <a:latin typeface="Arial"/>
              <a:cs typeface="Arial"/>
            </a:endParaRPr>
          </a:p>
          <a:p>
            <a:pPr marL="389255">
              <a:lnSpc>
                <a:spcPct val="100000"/>
              </a:lnSpc>
              <a:spcBef>
                <a:spcPts val="30"/>
              </a:spcBef>
              <a:tabLst>
                <a:tab pos="10525760" algn="l"/>
              </a:tabLst>
            </a:pP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Прием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заявок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 –</a:t>
            </a:r>
            <a:r>
              <a:rPr sz="1950" b="1" spc="2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до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 31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октября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2022</a:t>
            </a:r>
            <a:r>
              <a:rPr sz="1950" b="1" spc="3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г.;</a:t>
            </a:r>
            <a:r>
              <a:rPr sz="1950" b="1" spc="2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до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30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 ноября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2023</a:t>
            </a:r>
            <a:r>
              <a:rPr sz="1950" b="1" spc="2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г.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(по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инвестпроектам).	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Основание</a:t>
            </a:r>
            <a:r>
              <a:rPr sz="1950" spc="2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25" dirty="0">
                <a:solidFill>
                  <a:srgbClr val="0066CC"/>
                </a:solidFill>
                <a:latin typeface="Microsoft Sans Serif"/>
                <a:cs typeface="Microsoft Sans Serif"/>
              </a:rPr>
              <a:t>–</a:t>
            </a:r>
            <a:r>
              <a:rPr sz="1950" spc="2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ПП</a:t>
            </a:r>
            <a:r>
              <a:rPr sz="1950" spc="2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-70" dirty="0">
                <a:solidFill>
                  <a:srgbClr val="0066CC"/>
                </a:solidFill>
                <a:latin typeface="Microsoft Sans Serif"/>
                <a:cs typeface="Microsoft Sans Serif"/>
              </a:rPr>
              <a:t>РФ</a:t>
            </a:r>
            <a:r>
              <a:rPr sz="1950" spc="2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от</a:t>
            </a:r>
            <a:r>
              <a:rPr sz="1950" spc="2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18.05.2022</a:t>
            </a:r>
            <a:r>
              <a:rPr sz="1950" spc="5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75" dirty="0">
                <a:solidFill>
                  <a:srgbClr val="0066CC"/>
                </a:solidFill>
                <a:latin typeface="Microsoft Sans Serif"/>
                <a:cs typeface="Microsoft Sans Serif"/>
              </a:rPr>
              <a:t>№</a:t>
            </a:r>
            <a:r>
              <a:rPr sz="1950" spc="1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895</a:t>
            </a:r>
            <a:endParaRPr sz="1950">
              <a:latin typeface="Microsoft Sans Serif"/>
              <a:cs typeface="Microsoft Sans Serif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9637322" y="10999331"/>
            <a:ext cx="181610" cy="2362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735"/>
              </a:lnSpc>
            </a:pPr>
            <a:r>
              <a:rPr sz="1450" spc="15" dirty="0">
                <a:latin typeface="Microsoft Sans Serif"/>
                <a:cs typeface="Microsoft Sans Serif"/>
              </a:rPr>
              <a:t>4</a:t>
            </a:r>
            <a:endParaRPr sz="1450">
              <a:latin typeface="Microsoft Sans Serif"/>
              <a:cs typeface="Microsoft Sans Serif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24330" y="7261947"/>
            <a:ext cx="18397855" cy="234188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89255" indent="-377190">
              <a:lnSpc>
                <a:spcPct val="100000"/>
              </a:lnSpc>
              <a:spcBef>
                <a:spcPts val="90"/>
              </a:spcBef>
              <a:buFont typeface="Wingdings"/>
              <a:buChar char=""/>
              <a:tabLst>
                <a:tab pos="389890" algn="l"/>
              </a:tabLst>
            </a:pP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«Наделение</a:t>
            </a:r>
            <a:r>
              <a:rPr sz="265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30" dirty="0">
                <a:solidFill>
                  <a:srgbClr val="006FC0"/>
                </a:solidFill>
                <a:latin typeface="Microsoft Sans Serif"/>
                <a:cs typeface="Microsoft Sans Serif"/>
              </a:rPr>
              <a:t>Группы</a:t>
            </a:r>
            <a:r>
              <a:rPr sz="2650" spc="2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5" dirty="0">
                <a:solidFill>
                  <a:srgbClr val="006FC0"/>
                </a:solidFill>
                <a:latin typeface="Microsoft Sans Serif"/>
                <a:cs typeface="Microsoft Sans Serif"/>
              </a:rPr>
              <a:t>РЭЦ</a:t>
            </a:r>
            <a:r>
              <a:rPr sz="2650" spc="2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5" dirty="0">
                <a:solidFill>
                  <a:srgbClr val="006FC0"/>
                </a:solidFill>
                <a:latin typeface="Microsoft Sans Serif"/>
                <a:cs typeface="Microsoft Sans Serif"/>
              </a:rPr>
              <a:t>полномочиями</a:t>
            </a:r>
            <a:r>
              <a:rPr sz="2650" spc="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5" dirty="0">
                <a:solidFill>
                  <a:srgbClr val="006FC0"/>
                </a:solidFill>
                <a:latin typeface="Microsoft Sans Serif"/>
                <a:cs typeface="Microsoft Sans Serif"/>
              </a:rPr>
              <a:t>по</a:t>
            </a:r>
            <a:r>
              <a:rPr sz="2650" spc="4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45" dirty="0">
                <a:solidFill>
                  <a:srgbClr val="006FC0"/>
                </a:solidFill>
                <a:latin typeface="Microsoft Sans Serif"/>
                <a:cs typeface="Microsoft Sans Serif"/>
              </a:rPr>
              <a:t>поддержке</a:t>
            </a:r>
            <a:r>
              <a:rPr sz="265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5" dirty="0">
                <a:solidFill>
                  <a:srgbClr val="006FC0"/>
                </a:solidFill>
                <a:latin typeface="Microsoft Sans Serif"/>
                <a:cs typeface="Microsoft Sans Serif"/>
              </a:rPr>
              <a:t>импорта»</a:t>
            </a:r>
            <a:endParaRPr sz="2650">
              <a:latin typeface="Microsoft Sans Serif"/>
              <a:cs typeface="Microsoft Sans Serif"/>
            </a:endParaRPr>
          </a:p>
          <a:p>
            <a:pPr marL="389255" marR="5080">
              <a:lnSpc>
                <a:spcPct val="100400"/>
              </a:lnSpc>
              <a:spcBef>
                <a:spcPts val="10"/>
              </a:spcBef>
            </a:pPr>
            <a:r>
              <a:rPr sz="2300" spc="-15" dirty="0">
                <a:solidFill>
                  <a:srgbClr val="0066CC"/>
                </a:solidFill>
                <a:latin typeface="Microsoft Sans Serif"/>
                <a:cs typeface="Microsoft Sans Serif"/>
              </a:rPr>
              <a:t>Организации</a:t>
            </a:r>
            <a:r>
              <a:rPr sz="2300" spc="6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15" dirty="0">
                <a:solidFill>
                  <a:srgbClr val="0066CC"/>
                </a:solidFill>
                <a:latin typeface="Microsoft Sans Serif"/>
                <a:cs typeface="Microsoft Sans Serif"/>
              </a:rPr>
              <a:t>группы</a:t>
            </a:r>
            <a:r>
              <a:rPr sz="230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5" dirty="0">
                <a:solidFill>
                  <a:srgbClr val="0066CC"/>
                </a:solidFill>
                <a:latin typeface="Microsoft Sans Serif"/>
                <a:cs typeface="Microsoft Sans Serif"/>
              </a:rPr>
              <a:t>РЭЦ</a:t>
            </a:r>
            <a:r>
              <a:rPr sz="2300" spc="5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и</a:t>
            </a:r>
            <a:r>
              <a:rPr sz="230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организация,</a:t>
            </a:r>
            <a:r>
              <a:rPr sz="2300" spc="6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5" dirty="0">
                <a:solidFill>
                  <a:srgbClr val="0066CC"/>
                </a:solidFill>
                <a:latin typeface="Microsoft Sans Serif"/>
                <a:cs typeface="Microsoft Sans Serif"/>
              </a:rPr>
              <a:t>определенная</a:t>
            </a:r>
            <a:r>
              <a:rPr sz="2300" spc="6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5" dirty="0">
                <a:solidFill>
                  <a:srgbClr val="0066CC"/>
                </a:solidFill>
                <a:latin typeface="Microsoft Sans Serif"/>
                <a:cs typeface="Microsoft Sans Serif"/>
              </a:rPr>
              <a:t>Правительством</a:t>
            </a:r>
            <a:r>
              <a:rPr sz="2300" spc="7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70" dirty="0">
                <a:solidFill>
                  <a:srgbClr val="0066CC"/>
                </a:solidFill>
                <a:latin typeface="Microsoft Sans Serif"/>
                <a:cs typeface="Microsoft Sans Serif"/>
              </a:rPr>
              <a:t>РФ,</a:t>
            </a:r>
            <a:r>
              <a:rPr sz="2300" spc="5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наделены</a:t>
            </a:r>
            <a:r>
              <a:rPr sz="2300" spc="5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15" dirty="0">
                <a:solidFill>
                  <a:srgbClr val="0066CC"/>
                </a:solidFill>
                <a:latin typeface="Microsoft Sans Serif"/>
                <a:cs typeface="Microsoft Sans Serif"/>
              </a:rPr>
              <a:t>полномочиями</a:t>
            </a:r>
            <a:r>
              <a:rPr sz="2300" spc="6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15" dirty="0">
                <a:solidFill>
                  <a:srgbClr val="0066CC"/>
                </a:solidFill>
                <a:latin typeface="Microsoft Sans Serif"/>
                <a:cs typeface="Microsoft Sans Serif"/>
              </a:rPr>
              <a:t>по</a:t>
            </a:r>
            <a:r>
              <a:rPr sz="230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30" dirty="0">
                <a:solidFill>
                  <a:srgbClr val="0066CC"/>
                </a:solidFill>
                <a:latin typeface="Microsoft Sans Serif"/>
                <a:cs typeface="Microsoft Sans Serif"/>
              </a:rPr>
              <a:t>поддержке</a:t>
            </a:r>
            <a:r>
              <a:rPr sz="2300" spc="6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30" dirty="0">
                <a:solidFill>
                  <a:srgbClr val="0066CC"/>
                </a:solidFill>
                <a:latin typeface="Microsoft Sans Serif"/>
                <a:cs typeface="Microsoft Sans Serif"/>
              </a:rPr>
              <a:t>критического </a:t>
            </a:r>
            <a:r>
              <a:rPr sz="2300" spc="-60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10" dirty="0">
                <a:solidFill>
                  <a:srgbClr val="0066CC"/>
                </a:solidFill>
                <a:latin typeface="Microsoft Sans Serif"/>
                <a:cs typeface="Microsoft Sans Serif"/>
              </a:rPr>
              <a:t>импорта</a:t>
            </a:r>
            <a:r>
              <a:rPr sz="1950" b="1" spc="-10" dirty="0">
                <a:solidFill>
                  <a:srgbClr val="5E5E5E"/>
                </a:solidFill>
                <a:latin typeface="Arial"/>
                <a:cs typeface="Arial"/>
              </a:rPr>
              <a:t>,</a:t>
            </a:r>
            <a:r>
              <a:rPr sz="1950" b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включая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страхование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 и</a:t>
            </a:r>
            <a:r>
              <a:rPr sz="1950" b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гарантийную</a:t>
            </a:r>
            <a:r>
              <a:rPr sz="1950" b="1" spc="6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поддержку</a:t>
            </a:r>
            <a:r>
              <a:rPr sz="1950" b="1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импортных</a:t>
            </a:r>
            <a:r>
              <a:rPr sz="1950" b="1" spc="3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кредитов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.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Страхование</a:t>
            </a:r>
            <a:r>
              <a:rPr sz="1950" b="1" spc="4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импортных</a:t>
            </a:r>
            <a:r>
              <a:rPr sz="1950" b="1" spc="2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кредитов</a:t>
            </a:r>
            <a:r>
              <a:rPr sz="1950" b="1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позволит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решить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проблему</a:t>
            </a:r>
            <a:endParaRPr sz="1950">
              <a:latin typeface="Microsoft Sans Serif"/>
              <a:cs typeface="Microsoft Sans Serif"/>
            </a:endParaRPr>
          </a:p>
          <a:p>
            <a:pPr marL="389255" marR="143510">
              <a:lnSpc>
                <a:spcPct val="101499"/>
              </a:lnSpc>
              <a:spcBef>
                <a:spcPts val="5"/>
              </a:spcBef>
            </a:pPr>
            <a:r>
              <a:rPr sz="1950" b="1" spc="5" dirty="0">
                <a:solidFill>
                  <a:srgbClr val="5E5E5E"/>
                </a:solidFill>
                <a:latin typeface="Arial"/>
                <a:cs typeface="Arial"/>
              </a:rPr>
              <a:t>отказов</a:t>
            </a:r>
            <a:r>
              <a:rPr sz="1950" b="1" spc="4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российских</a:t>
            </a:r>
            <a:r>
              <a:rPr sz="1950" b="1" spc="3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банков</a:t>
            </a:r>
            <a:r>
              <a:rPr sz="1950" b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в </a:t>
            </a:r>
            <a:r>
              <a:rPr sz="1950" b="1" spc="5" dirty="0">
                <a:solidFill>
                  <a:srgbClr val="5E5E5E"/>
                </a:solidFill>
                <a:latin typeface="Arial"/>
                <a:cs typeface="Arial"/>
              </a:rPr>
              <a:t>кредитах</a:t>
            </a:r>
            <a:r>
              <a:rPr sz="1950" b="1" spc="5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производителям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на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предоплату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поставок</a:t>
            </a:r>
            <a:r>
              <a:rPr sz="1950" spc="6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импортных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комплектующих,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сырья,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материалов,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критически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важных </a:t>
            </a:r>
            <a:r>
              <a:rPr sz="1950" spc="-50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для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производства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экспортной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продукции.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30" dirty="0">
                <a:solidFill>
                  <a:srgbClr val="5E5E5E"/>
                </a:solidFill>
                <a:latin typeface="Microsoft Sans Serif"/>
                <a:cs typeface="Microsoft Sans Serif"/>
              </a:rPr>
              <a:t>Комплекс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мер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по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поддержке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импортных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кредитов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начнет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действовать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после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предоставления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АО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«ЭКСАР»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и 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уполномоченной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Правительством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70" dirty="0">
                <a:solidFill>
                  <a:srgbClr val="5E5E5E"/>
                </a:solidFill>
                <a:latin typeface="Microsoft Sans Serif"/>
                <a:cs typeface="Microsoft Sans Serif"/>
              </a:rPr>
              <a:t>РФ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организации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государственных</a:t>
            </a:r>
            <a:r>
              <a:rPr sz="1950" b="1" spc="5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гарантий</a:t>
            </a:r>
            <a:r>
              <a:rPr sz="1950" b="1" spc="3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в</a:t>
            </a:r>
            <a:r>
              <a:rPr sz="1950" b="1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целях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 покрытия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 их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 страховых</a:t>
            </a:r>
            <a:r>
              <a:rPr sz="1950" b="1" spc="3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рисков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.</a:t>
            </a:r>
            <a:endParaRPr sz="1950">
              <a:latin typeface="Microsoft Sans Serif"/>
              <a:cs typeface="Microsoft Sans Serif"/>
            </a:endParaRPr>
          </a:p>
          <a:p>
            <a:pPr marL="389255">
              <a:lnSpc>
                <a:spcPct val="100000"/>
              </a:lnSpc>
              <a:spcBef>
                <a:spcPts val="35"/>
              </a:spcBef>
            </a:pP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Запуск</a:t>
            </a:r>
            <a:r>
              <a:rPr sz="1950" b="1" spc="3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программы</a:t>
            </a:r>
            <a:r>
              <a:rPr sz="1950" b="1" spc="2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страхования</a:t>
            </a:r>
            <a:r>
              <a:rPr sz="1950" b="1" spc="4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АО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 «ЭКСАР»</a:t>
            </a:r>
            <a:r>
              <a:rPr sz="1950" b="1" spc="3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планируется</a:t>
            </a:r>
            <a:r>
              <a:rPr sz="1950" b="1" spc="6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в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 октябре</a:t>
            </a:r>
            <a:r>
              <a:rPr sz="1950" b="1" spc="2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2022</a:t>
            </a:r>
            <a:r>
              <a:rPr sz="1950" b="1" spc="2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г.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Основание</a:t>
            </a:r>
            <a:r>
              <a:rPr sz="1950" spc="5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25" dirty="0">
                <a:solidFill>
                  <a:srgbClr val="0066CC"/>
                </a:solidFill>
                <a:latin typeface="Microsoft Sans Serif"/>
                <a:cs typeface="Microsoft Sans Serif"/>
              </a:rPr>
              <a:t>–</a:t>
            </a:r>
            <a:r>
              <a:rPr sz="1950" spc="2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ПП</a:t>
            </a:r>
            <a:r>
              <a:rPr sz="195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-75" dirty="0">
                <a:solidFill>
                  <a:srgbClr val="0066CC"/>
                </a:solidFill>
                <a:latin typeface="Microsoft Sans Serif"/>
                <a:cs typeface="Microsoft Sans Serif"/>
              </a:rPr>
              <a:t>РФ</a:t>
            </a:r>
            <a:r>
              <a:rPr sz="195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от</a:t>
            </a:r>
            <a:r>
              <a:rPr sz="195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0066CC"/>
                </a:solidFill>
                <a:latin typeface="Microsoft Sans Serif"/>
                <a:cs typeface="Microsoft Sans Serif"/>
              </a:rPr>
              <a:t>23.04.2022</a:t>
            </a:r>
            <a:r>
              <a:rPr sz="195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75" dirty="0">
                <a:solidFill>
                  <a:srgbClr val="0066CC"/>
                </a:solidFill>
                <a:latin typeface="Microsoft Sans Serif"/>
                <a:cs typeface="Microsoft Sans Serif"/>
              </a:rPr>
              <a:t>№</a:t>
            </a:r>
            <a:r>
              <a:rPr sz="195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750</a:t>
            </a:r>
            <a:endParaRPr sz="195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41338" y="1695026"/>
            <a:ext cx="5276215" cy="432434"/>
          </a:xfrm>
          <a:prstGeom prst="rect">
            <a:avLst/>
          </a:prstGeom>
          <a:solidFill>
            <a:srgbClr val="CCEBFF"/>
          </a:solidFill>
        </p:spPr>
        <p:txBody>
          <a:bodyPr vert="horz" wrap="square" lIns="0" tIns="31115" rIns="0" bIns="0" rtlCol="0">
            <a:spAutoFit/>
          </a:bodyPr>
          <a:lstStyle/>
          <a:p>
            <a:pPr marL="75565">
              <a:lnSpc>
                <a:spcPct val="100000"/>
              </a:lnSpc>
              <a:spcBef>
                <a:spcPts val="245"/>
              </a:spcBef>
            </a:pPr>
            <a:r>
              <a:rPr sz="2300" b="1" spc="-5" dirty="0">
                <a:solidFill>
                  <a:srgbClr val="006FC0"/>
                </a:solidFill>
                <a:latin typeface="Arial"/>
                <a:cs typeface="Arial"/>
              </a:rPr>
              <a:t>ЛЬГОТНЫЕ</a:t>
            </a:r>
            <a:r>
              <a:rPr sz="2300" b="1" spc="1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spc="-5" dirty="0">
                <a:solidFill>
                  <a:srgbClr val="006FC0"/>
                </a:solidFill>
                <a:latin typeface="Arial"/>
                <a:cs typeface="Arial"/>
              </a:rPr>
              <a:t>КРЕДИТЫ</a:t>
            </a:r>
            <a:r>
              <a:rPr sz="2300" b="1" spc="1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НА ИМПОРТ</a:t>
            </a:r>
            <a:endParaRPr sz="23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41338" y="6826598"/>
            <a:ext cx="6388100" cy="432434"/>
          </a:xfrm>
          <a:prstGeom prst="rect">
            <a:avLst/>
          </a:prstGeom>
          <a:solidFill>
            <a:srgbClr val="CCEBFF"/>
          </a:solidFill>
        </p:spPr>
        <p:txBody>
          <a:bodyPr vert="horz" wrap="square" lIns="0" tIns="32384" rIns="0" bIns="0" rtlCol="0">
            <a:spAutoFit/>
          </a:bodyPr>
          <a:lstStyle/>
          <a:p>
            <a:pPr marL="75565">
              <a:lnSpc>
                <a:spcPct val="100000"/>
              </a:lnSpc>
              <a:spcBef>
                <a:spcPts val="254"/>
              </a:spcBef>
            </a:pPr>
            <a:r>
              <a:rPr sz="2300" b="1" spc="-5" dirty="0">
                <a:solidFill>
                  <a:srgbClr val="006FC0"/>
                </a:solidFill>
                <a:latin typeface="Arial"/>
                <a:cs typeface="Arial"/>
              </a:rPr>
              <a:t>СТРАХОВАНИЕ</a:t>
            </a:r>
            <a:r>
              <a:rPr sz="2300" b="1" spc="2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ИМПОРТНЫХ</a:t>
            </a:r>
            <a:r>
              <a:rPr sz="2300" b="1" spc="2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spc="-5" dirty="0">
                <a:solidFill>
                  <a:srgbClr val="006FC0"/>
                </a:solidFill>
                <a:latin typeface="Arial"/>
                <a:cs typeface="Arial"/>
              </a:rPr>
              <a:t>КРЕДИТОВ</a:t>
            </a:r>
            <a:endParaRPr sz="230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524330" y="646965"/>
            <a:ext cx="15451455" cy="5791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15" dirty="0"/>
              <a:t>Меры</a:t>
            </a:r>
            <a:r>
              <a:rPr spc="20" dirty="0"/>
              <a:t> </a:t>
            </a:r>
            <a:r>
              <a:rPr spc="15" dirty="0"/>
              <a:t>финансовой</a:t>
            </a:r>
            <a:r>
              <a:rPr spc="-5" dirty="0"/>
              <a:t> </a:t>
            </a:r>
            <a:r>
              <a:rPr spc="15" dirty="0"/>
              <a:t>поддержки</a:t>
            </a:r>
            <a:r>
              <a:rPr dirty="0"/>
              <a:t> </a:t>
            </a:r>
            <a:r>
              <a:rPr spc="10" dirty="0"/>
              <a:t>(сокращение</a:t>
            </a:r>
            <a:r>
              <a:rPr spc="5" dirty="0"/>
              <a:t> </a:t>
            </a:r>
            <a:r>
              <a:rPr spc="15" dirty="0"/>
              <a:t>расходов импортеров)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4330" y="2378431"/>
            <a:ext cx="18411825" cy="4553585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389255" marR="861694" indent="-377190">
              <a:lnSpc>
                <a:spcPts val="3170"/>
              </a:lnSpc>
              <a:spcBef>
                <a:spcPts val="204"/>
              </a:spcBef>
              <a:buFont typeface="Wingdings"/>
              <a:buChar char=""/>
              <a:tabLst>
                <a:tab pos="389890" algn="l"/>
              </a:tabLst>
            </a:pPr>
            <a:r>
              <a:rPr sz="2650" spc="-15" dirty="0">
                <a:solidFill>
                  <a:srgbClr val="006FC0"/>
                </a:solidFill>
                <a:latin typeface="Microsoft Sans Serif"/>
                <a:cs typeface="Microsoft Sans Serif"/>
              </a:rPr>
              <a:t>«Увеличение</a:t>
            </a:r>
            <a:r>
              <a:rPr sz="2650" spc="1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0" dirty="0">
                <a:solidFill>
                  <a:srgbClr val="006FC0"/>
                </a:solidFill>
                <a:latin typeface="Microsoft Sans Serif"/>
                <a:cs typeface="Microsoft Sans Serif"/>
              </a:rPr>
              <a:t>лимита</a:t>
            </a:r>
            <a:r>
              <a:rPr sz="2650" spc="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5" dirty="0">
                <a:solidFill>
                  <a:srgbClr val="006FC0"/>
                </a:solidFill>
                <a:latin typeface="Microsoft Sans Serif"/>
                <a:cs typeface="Microsoft Sans Serif"/>
              </a:rPr>
              <a:t>беспошлинного</a:t>
            </a:r>
            <a:r>
              <a:rPr sz="265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30" dirty="0">
                <a:solidFill>
                  <a:srgbClr val="006FC0"/>
                </a:solidFill>
                <a:latin typeface="Microsoft Sans Serif"/>
                <a:cs typeface="Microsoft Sans Serif"/>
              </a:rPr>
              <a:t>ввоза</a:t>
            </a:r>
            <a:r>
              <a:rPr sz="2650" spc="2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товаров</a:t>
            </a:r>
            <a:r>
              <a:rPr sz="2650" spc="2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5" dirty="0">
                <a:solidFill>
                  <a:srgbClr val="006FC0"/>
                </a:solidFill>
                <a:latin typeface="Microsoft Sans Serif"/>
                <a:cs typeface="Microsoft Sans Serif"/>
              </a:rPr>
              <a:t>в</a:t>
            </a:r>
            <a:r>
              <a:rPr sz="2650" spc="4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50" dirty="0">
                <a:solidFill>
                  <a:srgbClr val="006FC0"/>
                </a:solidFill>
                <a:latin typeface="Microsoft Sans Serif"/>
                <a:cs typeface="Microsoft Sans Serif"/>
              </a:rPr>
              <a:t>рамках</a:t>
            </a:r>
            <a:r>
              <a:rPr sz="2650" spc="2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5" dirty="0">
                <a:solidFill>
                  <a:srgbClr val="006FC0"/>
                </a:solidFill>
                <a:latin typeface="Microsoft Sans Serif"/>
                <a:cs typeface="Microsoft Sans Serif"/>
              </a:rPr>
              <a:t>электронной</a:t>
            </a:r>
            <a:r>
              <a:rPr sz="2650" spc="1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5" dirty="0">
                <a:solidFill>
                  <a:srgbClr val="006FC0"/>
                </a:solidFill>
                <a:latin typeface="Microsoft Sans Serif"/>
                <a:cs typeface="Microsoft Sans Serif"/>
              </a:rPr>
              <a:t>торговли</a:t>
            </a:r>
            <a:r>
              <a:rPr sz="2650" spc="2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dirty="0">
                <a:solidFill>
                  <a:srgbClr val="006FC0"/>
                </a:solidFill>
                <a:latin typeface="Microsoft Sans Serif"/>
                <a:cs typeface="Microsoft Sans Serif"/>
              </a:rPr>
              <a:t>для</a:t>
            </a:r>
            <a:r>
              <a:rPr sz="2650" spc="3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40" dirty="0">
                <a:solidFill>
                  <a:srgbClr val="006FC0"/>
                </a:solidFill>
                <a:latin typeface="Microsoft Sans Serif"/>
                <a:cs typeface="Microsoft Sans Serif"/>
              </a:rPr>
              <a:t>физических</a:t>
            </a:r>
            <a:r>
              <a:rPr sz="2650" spc="1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dirty="0">
                <a:solidFill>
                  <a:srgbClr val="006FC0"/>
                </a:solidFill>
                <a:latin typeface="Microsoft Sans Serif"/>
                <a:cs typeface="Microsoft Sans Serif"/>
              </a:rPr>
              <a:t>лиц</a:t>
            </a:r>
            <a:r>
              <a:rPr sz="2650" spc="2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до</a:t>
            </a:r>
            <a:r>
              <a:rPr sz="2650" spc="2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5" dirty="0">
                <a:solidFill>
                  <a:srgbClr val="006FC0"/>
                </a:solidFill>
                <a:latin typeface="Microsoft Sans Serif"/>
                <a:cs typeface="Microsoft Sans Serif"/>
              </a:rPr>
              <a:t>1 </a:t>
            </a:r>
            <a:r>
              <a:rPr sz="2650" spc="-69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тысячи</a:t>
            </a:r>
            <a:r>
              <a:rPr sz="265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евро</a:t>
            </a:r>
            <a:r>
              <a:rPr sz="2650" spc="1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до</a:t>
            </a:r>
            <a:r>
              <a:rPr sz="2650" spc="1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5" dirty="0">
                <a:solidFill>
                  <a:srgbClr val="006FC0"/>
                </a:solidFill>
                <a:latin typeface="Microsoft Sans Serif"/>
                <a:cs typeface="Microsoft Sans Serif"/>
              </a:rPr>
              <a:t>1</a:t>
            </a:r>
            <a:r>
              <a:rPr sz="2650" spc="1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35" dirty="0">
                <a:solidFill>
                  <a:srgbClr val="006FC0"/>
                </a:solidFill>
                <a:latin typeface="Microsoft Sans Serif"/>
                <a:cs typeface="Microsoft Sans Serif"/>
              </a:rPr>
              <a:t>октября</a:t>
            </a:r>
            <a:r>
              <a:rPr sz="2650" spc="3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2022</a:t>
            </a:r>
            <a:r>
              <a:rPr sz="2650" spc="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0" dirty="0">
                <a:solidFill>
                  <a:srgbClr val="006FC0"/>
                </a:solidFill>
                <a:latin typeface="Microsoft Sans Serif"/>
                <a:cs typeface="Microsoft Sans Serif"/>
              </a:rPr>
              <a:t>года»</a:t>
            </a:r>
            <a:endParaRPr sz="2650">
              <a:latin typeface="Microsoft Sans Serif"/>
              <a:cs typeface="Microsoft Sans Serif"/>
            </a:endParaRPr>
          </a:p>
          <a:p>
            <a:pPr marL="389255">
              <a:lnSpc>
                <a:spcPts val="2670"/>
              </a:lnSpc>
            </a:pPr>
            <a:r>
              <a:rPr sz="2300" spc="-70" dirty="0">
                <a:solidFill>
                  <a:srgbClr val="0066CC"/>
                </a:solidFill>
                <a:latin typeface="Microsoft Sans Serif"/>
                <a:cs typeface="Microsoft Sans Serif"/>
              </a:rPr>
              <a:t>Для</a:t>
            </a:r>
            <a:r>
              <a:rPr sz="230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5" dirty="0">
                <a:solidFill>
                  <a:srgbClr val="0066CC"/>
                </a:solidFill>
                <a:latin typeface="Microsoft Sans Serif"/>
                <a:cs typeface="Microsoft Sans Serif"/>
              </a:rPr>
              <a:t>стимулирования</a:t>
            </a:r>
            <a:r>
              <a:rPr sz="2300" spc="5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50" dirty="0">
                <a:solidFill>
                  <a:srgbClr val="0066CC"/>
                </a:solidFill>
                <a:latin typeface="Microsoft Sans Serif"/>
                <a:cs typeface="Microsoft Sans Serif"/>
              </a:rPr>
              <a:t>покупок</a:t>
            </a:r>
            <a:r>
              <a:rPr sz="230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5" dirty="0">
                <a:solidFill>
                  <a:srgbClr val="0066CC"/>
                </a:solidFill>
                <a:latin typeface="Microsoft Sans Serif"/>
                <a:cs typeface="Microsoft Sans Serif"/>
              </a:rPr>
              <a:t>на</a:t>
            </a:r>
            <a:r>
              <a:rPr sz="230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иностранных</a:t>
            </a:r>
            <a:r>
              <a:rPr sz="2300" spc="8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15" dirty="0">
                <a:solidFill>
                  <a:srgbClr val="0066CC"/>
                </a:solidFill>
                <a:latin typeface="Microsoft Sans Serif"/>
                <a:cs typeface="Microsoft Sans Serif"/>
              </a:rPr>
              <a:t>маркетплейсах</a:t>
            </a:r>
            <a:r>
              <a:rPr sz="2300" spc="5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с</a:t>
            </a:r>
            <a:r>
              <a:rPr sz="230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5" dirty="0">
                <a:solidFill>
                  <a:srgbClr val="0066CC"/>
                </a:solidFill>
                <a:latin typeface="Microsoft Sans Serif"/>
                <a:cs typeface="Microsoft Sans Serif"/>
              </a:rPr>
              <a:t>200</a:t>
            </a:r>
            <a:r>
              <a:rPr sz="230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евро</a:t>
            </a:r>
            <a:r>
              <a:rPr sz="2300" spc="5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b="1" dirty="0">
                <a:solidFill>
                  <a:srgbClr val="0066CC"/>
                </a:solidFill>
                <a:latin typeface="Arial"/>
                <a:cs typeface="Arial"/>
              </a:rPr>
              <a:t>до</a:t>
            </a:r>
            <a:r>
              <a:rPr sz="2300" b="1" spc="1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6CC"/>
                </a:solidFill>
                <a:latin typeface="Arial"/>
                <a:cs typeface="Arial"/>
              </a:rPr>
              <a:t>1000</a:t>
            </a:r>
            <a:r>
              <a:rPr sz="2300" b="1" spc="2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300" b="1" spc="-5" dirty="0">
                <a:solidFill>
                  <a:srgbClr val="0066CC"/>
                </a:solidFill>
                <a:latin typeface="Arial"/>
                <a:cs typeface="Arial"/>
              </a:rPr>
              <a:t>евро</a:t>
            </a:r>
            <a:r>
              <a:rPr sz="2300" b="1" spc="3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увеличен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порог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беспошлинной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покупки</a:t>
            </a:r>
            <a:r>
              <a:rPr sz="1950" b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товаров</a:t>
            </a:r>
            <a:endParaRPr sz="1950">
              <a:latin typeface="Microsoft Sans Serif"/>
              <a:cs typeface="Microsoft Sans Serif"/>
            </a:endParaRPr>
          </a:p>
          <a:p>
            <a:pPr marL="389255" marR="5080">
              <a:lnSpc>
                <a:spcPct val="101499"/>
              </a:lnSpc>
              <a:spcBef>
                <a:spcPts val="10"/>
              </a:spcBef>
            </a:pP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зарубежных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интернет-магазинах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(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ранее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 с</a:t>
            </a:r>
            <a:r>
              <a:rPr sz="1950" i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1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января</a:t>
            </a:r>
            <a:r>
              <a:rPr sz="1950" i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2020</a:t>
            </a:r>
            <a:r>
              <a:rPr sz="1950" i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5" dirty="0">
                <a:solidFill>
                  <a:srgbClr val="5E5E5E"/>
                </a:solidFill>
                <a:latin typeface="Arial"/>
                <a:cs typeface="Arial"/>
              </a:rPr>
              <a:t>г.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такой</a:t>
            </a:r>
            <a:r>
              <a:rPr sz="1950" i="1" spc="2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порог</a:t>
            </a:r>
            <a:r>
              <a:rPr sz="1950" i="1" spc="2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был</a:t>
            </a:r>
            <a:r>
              <a:rPr sz="1950" i="1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снижен</a:t>
            </a:r>
            <a:r>
              <a:rPr sz="1950" i="1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с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 500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 до</a:t>
            </a:r>
            <a:r>
              <a:rPr sz="1950" i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200</a:t>
            </a:r>
            <a:r>
              <a:rPr sz="1950" i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евро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).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Основные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категории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товаров,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ввозимых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 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20" dirty="0">
                <a:solidFill>
                  <a:srgbClr val="5E5E5E"/>
                </a:solidFill>
                <a:latin typeface="Microsoft Sans Serif"/>
                <a:cs typeface="Microsoft Sans Serif"/>
              </a:rPr>
              <a:t>рамках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трансграничной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электронной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торговли </a:t>
            </a:r>
            <a:r>
              <a:rPr sz="1950" spc="525" dirty="0">
                <a:solidFill>
                  <a:srgbClr val="5E5E5E"/>
                </a:solidFill>
                <a:latin typeface="Microsoft Sans Serif"/>
                <a:cs typeface="Microsoft Sans Serif"/>
              </a:rPr>
              <a:t>–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цифровая и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бытовая </a:t>
            </a:r>
            <a:r>
              <a:rPr sz="1950" b="1" spc="5" dirty="0">
                <a:solidFill>
                  <a:srgbClr val="5E5E5E"/>
                </a:solidFill>
                <a:latin typeface="Arial"/>
                <a:cs typeface="Arial"/>
              </a:rPr>
              <a:t>техника,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товары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для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дома,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одежда и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обувь, продукты,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а </a:t>
            </a:r>
            <a:r>
              <a:rPr sz="1950" b="1" spc="5" dirty="0">
                <a:solidFill>
                  <a:srgbClr val="5E5E5E"/>
                </a:solidFill>
                <a:latin typeface="Arial"/>
                <a:cs typeface="Arial"/>
              </a:rPr>
              <a:t>также автозапчасти </a:t>
            </a:r>
            <a:r>
              <a:rPr sz="1950" b="1" spc="-53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и</a:t>
            </a:r>
            <a:r>
              <a:rPr sz="1950" b="1" spc="-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5" dirty="0">
                <a:solidFill>
                  <a:srgbClr val="5E5E5E"/>
                </a:solidFill>
                <a:latin typeface="Arial"/>
                <a:cs typeface="Arial"/>
              </a:rPr>
              <a:t>аксессуары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.</a:t>
            </a:r>
            <a:endParaRPr sz="1950">
              <a:latin typeface="Microsoft Sans Serif"/>
              <a:cs typeface="Microsoft Sans Serif"/>
            </a:endParaRPr>
          </a:p>
          <a:p>
            <a:pPr marL="389255">
              <a:lnSpc>
                <a:spcPct val="100000"/>
              </a:lnSpc>
              <a:spcBef>
                <a:spcPts val="30"/>
              </a:spcBef>
            </a:pP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Срок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–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до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 01 октября 2022</a:t>
            </a:r>
            <a:r>
              <a:rPr sz="1950" b="1" spc="2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года.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Основание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0066CC"/>
                </a:solidFill>
                <a:latin typeface="Microsoft Sans Serif"/>
                <a:cs typeface="Microsoft Sans Serif"/>
              </a:rPr>
              <a:t>-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решение</a:t>
            </a:r>
            <a:r>
              <a:rPr sz="1950" spc="6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Совета</a:t>
            </a:r>
            <a:r>
              <a:rPr sz="1950" spc="5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-35" dirty="0">
                <a:solidFill>
                  <a:srgbClr val="0066CC"/>
                </a:solidFill>
                <a:latin typeface="Microsoft Sans Serif"/>
                <a:cs typeface="Microsoft Sans Serif"/>
              </a:rPr>
              <a:t>ЕЭК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от</a:t>
            </a:r>
            <a:r>
              <a:rPr sz="1950" spc="2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0066CC"/>
                </a:solidFill>
                <a:latin typeface="Microsoft Sans Serif"/>
                <a:cs typeface="Microsoft Sans Serif"/>
              </a:rPr>
              <a:t>17.03.2022</a:t>
            </a:r>
            <a:r>
              <a:rPr sz="1950" spc="5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75" dirty="0">
                <a:solidFill>
                  <a:srgbClr val="0066CC"/>
                </a:solidFill>
                <a:latin typeface="Microsoft Sans Serif"/>
                <a:cs typeface="Microsoft Sans Serif"/>
              </a:rPr>
              <a:t>№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39</a:t>
            </a:r>
            <a:endParaRPr sz="19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050">
              <a:latin typeface="Microsoft Sans Serif"/>
              <a:cs typeface="Microsoft Sans Serif"/>
            </a:endParaRPr>
          </a:p>
          <a:p>
            <a:pPr marL="389255" marR="79375">
              <a:lnSpc>
                <a:spcPct val="101499"/>
              </a:lnSpc>
            </a:pP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При</a:t>
            </a:r>
            <a:r>
              <a:rPr sz="230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20" dirty="0">
                <a:solidFill>
                  <a:srgbClr val="0066CC"/>
                </a:solidFill>
                <a:latin typeface="Microsoft Sans Serif"/>
                <a:cs typeface="Microsoft Sans Serif"/>
              </a:rPr>
              <a:t>провозе</a:t>
            </a:r>
            <a:r>
              <a:rPr sz="230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10" dirty="0">
                <a:solidFill>
                  <a:srgbClr val="0066CC"/>
                </a:solidFill>
                <a:latin typeface="Microsoft Sans Serif"/>
                <a:cs typeface="Microsoft Sans Serif"/>
              </a:rPr>
              <a:t>автомобильным,</a:t>
            </a:r>
            <a:r>
              <a:rPr sz="2300" spc="7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30" dirty="0">
                <a:solidFill>
                  <a:srgbClr val="0066CC"/>
                </a:solidFill>
                <a:latin typeface="Microsoft Sans Serif"/>
                <a:cs typeface="Microsoft Sans Serif"/>
              </a:rPr>
              <a:t>ж/д</a:t>
            </a:r>
            <a:r>
              <a:rPr sz="230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и</a:t>
            </a:r>
            <a:r>
              <a:rPr sz="230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15" dirty="0">
                <a:solidFill>
                  <a:srgbClr val="0066CC"/>
                </a:solidFill>
                <a:latin typeface="Microsoft Sans Serif"/>
                <a:cs typeface="Microsoft Sans Serif"/>
              </a:rPr>
              <a:t>водным</a:t>
            </a:r>
            <a:r>
              <a:rPr sz="230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10" dirty="0">
                <a:solidFill>
                  <a:srgbClr val="0066CC"/>
                </a:solidFill>
                <a:latin typeface="Microsoft Sans Serif"/>
                <a:cs typeface="Microsoft Sans Serif"/>
              </a:rPr>
              <a:t>транспортом,</a:t>
            </a:r>
            <a:r>
              <a:rPr sz="2300" spc="5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или</a:t>
            </a:r>
            <a:r>
              <a:rPr sz="230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в</a:t>
            </a:r>
            <a:r>
              <a:rPr sz="230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20" dirty="0">
                <a:solidFill>
                  <a:srgbClr val="0066CC"/>
                </a:solidFill>
                <a:latin typeface="Microsoft Sans Serif"/>
                <a:cs typeface="Microsoft Sans Serif"/>
              </a:rPr>
              <a:t>пешем</a:t>
            </a:r>
            <a:r>
              <a:rPr sz="230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25" dirty="0">
                <a:solidFill>
                  <a:srgbClr val="0066CC"/>
                </a:solidFill>
                <a:latin typeface="Microsoft Sans Serif"/>
                <a:cs typeface="Microsoft Sans Serif"/>
              </a:rPr>
              <a:t>порядке</a:t>
            </a:r>
            <a:r>
              <a:rPr sz="2300" spc="5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20" dirty="0">
                <a:solidFill>
                  <a:srgbClr val="0066CC"/>
                </a:solidFill>
                <a:latin typeface="Microsoft Sans Serif"/>
                <a:cs typeface="Microsoft Sans Serif"/>
              </a:rPr>
              <a:t>гражданам</a:t>
            </a:r>
            <a:r>
              <a:rPr sz="2300" spc="9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временно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разрешено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провозить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багаже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товары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для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личного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пользования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(за исключением</a:t>
            </a:r>
            <a:r>
              <a:rPr sz="1950" i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этилового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 спирта,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алкогольных</a:t>
            </a:r>
            <a:r>
              <a:rPr sz="1950" i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напитков,</a:t>
            </a:r>
            <a:r>
              <a:rPr sz="1950" i="1" spc="3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5" dirty="0">
                <a:solidFill>
                  <a:srgbClr val="5E5E5E"/>
                </a:solidFill>
                <a:latin typeface="Arial"/>
                <a:cs typeface="Arial"/>
              </a:rPr>
              <a:t>пива,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неделимых</a:t>
            </a:r>
            <a:r>
              <a:rPr sz="1950" i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товаров</a:t>
            </a:r>
            <a:r>
              <a:rPr sz="1950" i="1" spc="2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для</a:t>
            </a:r>
            <a:r>
              <a:rPr sz="1950" i="1" spc="-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личного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 пользования)</a:t>
            </a:r>
            <a:r>
              <a:rPr sz="1950" i="1" spc="6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на </a:t>
            </a:r>
            <a:r>
              <a:rPr sz="1950" spc="-50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сумму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 2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раза 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больше </a:t>
            </a:r>
            <a:r>
              <a:rPr sz="1950" spc="530" dirty="0">
                <a:solidFill>
                  <a:srgbClr val="5E5E5E"/>
                </a:solidFill>
                <a:latin typeface="Microsoft Sans Serif"/>
                <a:cs typeface="Microsoft Sans Serif"/>
              </a:rPr>
              <a:t>–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до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1000 евро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(вместо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500 евро)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и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весом до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31 </a:t>
            </a:r>
            <a:r>
              <a:rPr sz="1950" b="1" spc="-5" dirty="0">
                <a:solidFill>
                  <a:srgbClr val="5E5E5E"/>
                </a:solidFill>
                <a:latin typeface="Arial"/>
                <a:cs typeface="Arial"/>
              </a:rPr>
              <a:t>к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г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(вместо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25 </a:t>
            </a:r>
            <a:r>
              <a:rPr sz="1950" i="1" spc="5" dirty="0">
                <a:solidFill>
                  <a:srgbClr val="5E5E5E"/>
                </a:solidFill>
                <a:latin typeface="Arial"/>
                <a:cs typeface="Arial"/>
              </a:rPr>
              <a:t>кг)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.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Среди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категорий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товаров,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ввозимых гражданами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 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сопровождаемом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багаже,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преобладают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одежда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и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 обувь,</a:t>
            </a:r>
            <a:r>
              <a:rPr sz="1950" b="1" spc="3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товары</a:t>
            </a:r>
            <a:r>
              <a:rPr sz="1950" b="1" spc="2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для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 дома,</a:t>
            </a:r>
            <a:r>
              <a:rPr sz="1950" b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цифровая и</a:t>
            </a:r>
            <a:r>
              <a:rPr sz="1950" b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бытовая</a:t>
            </a:r>
            <a:r>
              <a:rPr sz="1950" b="1" spc="2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5" dirty="0">
                <a:solidFill>
                  <a:srgbClr val="5E5E5E"/>
                </a:solidFill>
                <a:latin typeface="Arial"/>
                <a:cs typeface="Arial"/>
              </a:rPr>
              <a:t>техника,</a:t>
            </a:r>
            <a:r>
              <a:rPr sz="1950" b="1" spc="3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украшения</a:t>
            </a:r>
            <a:r>
              <a:rPr sz="1950" b="1" spc="2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и</a:t>
            </a:r>
            <a:r>
              <a:rPr sz="1950" b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аксессуары,</a:t>
            </a:r>
            <a:r>
              <a:rPr sz="1950" b="1" spc="4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а</a:t>
            </a:r>
            <a:r>
              <a:rPr sz="1950" b="1" spc="5" dirty="0">
                <a:solidFill>
                  <a:srgbClr val="5E5E5E"/>
                </a:solidFill>
                <a:latin typeface="Arial"/>
                <a:cs typeface="Arial"/>
              </a:rPr>
              <a:t> также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 продукты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.</a:t>
            </a:r>
            <a:endParaRPr sz="1950">
              <a:latin typeface="Microsoft Sans Serif"/>
              <a:cs typeface="Microsoft Sans Serif"/>
            </a:endParaRPr>
          </a:p>
          <a:p>
            <a:pPr marL="389255">
              <a:lnSpc>
                <a:spcPct val="100000"/>
              </a:lnSpc>
              <a:spcBef>
                <a:spcPts val="35"/>
              </a:spcBef>
            </a:pP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Срок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–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до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 01 октября 2022</a:t>
            </a:r>
            <a:r>
              <a:rPr sz="1950" b="1" spc="2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года.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Основание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0066CC"/>
                </a:solidFill>
                <a:latin typeface="Microsoft Sans Serif"/>
                <a:cs typeface="Microsoft Sans Serif"/>
              </a:rPr>
              <a:t>-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решение</a:t>
            </a:r>
            <a:r>
              <a:rPr sz="1950" spc="6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Совета</a:t>
            </a:r>
            <a:r>
              <a:rPr sz="1950" spc="5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-35" dirty="0">
                <a:solidFill>
                  <a:srgbClr val="0066CC"/>
                </a:solidFill>
                <a:latin typeface="Microsoft Sans Serif"/>
                <a:cs typeface="Microsoft Sans Serif"/>
              </a:rPr>
              <a:t>ЕЭК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от</a:t>
            </a:r>
            <a:r>
              <a:rPr sz="1950" spc="2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0066CC"/>
                </a:solidFill>
                <a:latin typeface="Microsoft Sans Serif"/>
                <a:cs typeface="Microsoft Sans Serif"/>
              </a:rPr>
              <a:t>17.03.2022</a:t>
            </a:r>
            <a:r>
              <a:rPr sz="1950" spc="5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75" dirty="0">
                <a:solidFill>
                  <a:srgbClr val="0066CC"/>
                </a:solidFill>
                <a:latin typeface="Microsoft Sans Serif"/>
                <a:cs typeface="Microsoft Sans Serif"/>
              </a:rPr>
              <a:t>№</a:t>
            </a:r>
            <a:r>
              <a:rPr sz="1950" spc="2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0066CC"/>
                </a:solidFill>
                <a:latin typeface="Microsoft Sans Serif"/>
                <a:cs typeface="Microsoft Sans Serif"/>
              </a:rPr>
              <a:t>59.</a:t>
            </a:r>
            <a:endParaRPr sz="195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9637322" y="10999331"/>
            <a:ext cx="181610" cy="2362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735"/>
              </a:lnSpc>
            </a:pPr>
            <a:r>
              <a:rPr sz="1450" spc="15" dirty="0">
                <a:latin typeface="Microsoft Sans Serif"/>
                <a:cs typeface="Microsoft Sans Serif"/>
              </a:rPr>
              <a:t>5</a:t>
            </a:r>
            <a:endParaRPr sz="1450">
              <a:latin typeface="Microsoft Sans Serif"/>
              <a:cs typeface="Microsoft Sans Serif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41338" y="1745287"/>
            <a:ext cx="10724515" cy="431165"/>
          </a:xfrm>
          <a:prstGeom prst="rect">
            <a:avLst/>
          </a:prstGeom>
          <a:solidFill>
            <a:srgbClr val="CCEBFF"/>
          </a:solidFill>
        </p:spPr>
        <p:txBody>
          <a:bodyPr vert="horz" wrap="square" lIns="0" tIns="31114" rIns="0" bIns="0" rtlCol="0">
            <a:spAutoFit/>
          </a:bodyPr>
          <a:lstStyle/>
          <a:p>
            <a:pPr marL="75565">
              <a:lnSpc>
                <a:spcPct val="100000"/>
              </a:lnSpc>
              <a:spcBef>
                <a:spcPts val="244"/>
              </a:spcBef>
            </a:pP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БЕСПОШЛИННЫЙ</a:t>
            </a:r>
            <a:r>
              <a:rPr sz="2300" b="1" spc="3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spc="-5" dirty="0">
                <a:solidFill>
                  <a:srgbClr val="006FC0"/>
                </a:solidFill>
                <a:latin typeface="Arial"/>
                <a:cs typeface="Arial"/>
              </a:rPr>
              <a:t>ВВОЗ</a:t>
            </a:r>
            <a:r>
              <a:rPr sz="2300" b="1" spc="1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ГРАЖДАНАМИ</a:t>
            </a:r>
            <a:r>
              <a:rPr sz="2300" b="1" spc="4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ПОТРЕБИТЕЛЬСКИХ</a:t>
            </a:r>
            <a:r>
              <a:rPr sz="2300" b="1" spc="4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spc="-5" dirty="0">
                <a:solidFill>
                  <a:srgbClr val="006FC0"/>
                </a:solidFill>
                <a:latin typeface="Arial"/>
                <a:cs typeface="Arial"/>
              </a:rPr>
              <a:t>ТОВАРОВ</a:t>
            </a:r>
            <a:endParaRPr sz="23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524330" y="646965"/>
            <a:ext cx="15451455" cy="5791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15" dirty="0"/>
              <a:t>Меры</a:t>
            </a:r>
            <a:r>
              <a:rPr spc="20" dirty="0"/>
              <a:t> </a:t>
            </a:r>
            <a:r>
              <a:rPr spc="15" dirty="0"/>
              <a:t>финансовой</a:t>
            </a:r>
            <a:r>
              <a:rPr spc="-5" dirty="0"/>
              <a:t> </a:t>
            </a:r>
            <a:r>
              <a:rPr spc="15" dirty="0"/>
              <a:t>поддержки</a:t>
            </a:r>
            <a:r>
              <a:rPr dirty="0"/>
              <a:t> </a:t>
            </a:r>
            <a:r>
              <a:rPr spc="10" dirty="0"/>
              <a:t>(сокращение</a:t>
            </a:r>
            <a:r>
              <a:rPr spc="5" dirty="0"/>
              <a:t> </a:t>
            </a:r>
            <a:r>
              <a:rPr spc="15" dirty="0"/>
              <a:t>расходов импортеров)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4330" y="2263042"/>
            <a:ext cx="17865090" cy="2341880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295275" marR="5080" indent="-283210">
              <a:lnSpc>
                <a:spcPts val="3170"/>
              </a:lnSpc>
              <a:spcBef>
                <a:spcPts val="204"/>
              </a:spcBef>
              <a:buFont typeface="Wingdings"/>
              <a:buChar char=""/>
              <a:tabLst>
                <a:tab pos="295910" algn="l"/>
                <a:tab pos="13557250" algn="l"/>
              </a:tabLst>
            </a:pPr>
            <a:r>
              <a:rPr sz="2650" spc="-25" dirty="0">
                <a:solidFill>
                  <a:srgbClr val="006FC0"/>
                </a:solidFill>
                <a:latin typeface="Microsoft Sans Serif"/>
                <a:cs typeface="Microsoft Sans Serif"/>
              </a:rPr>
              <a:t>«Отмена</a:t>
            </a:r>
            <a:r>
              <a:rPr sz="2650" spc="1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ответственности</a:t>
            </a:r>
            <a:r>
              <a:rPr sz="2650" spc="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dirty="0">
                <a:solidFill>
                  <a:srgbClr val="006FC0"/>
                </a:solidFill>
                <a:latin typeface="Microsoft Sans Serif"/>
                <a:cs typeface="Microsoft Sans Serif"/>
              </a:rPr>
              <a:t>для</a:t>
            </a:r>
            <a:r>
              <a:rPr sz="2650" spc="3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параллельного</a:t>
            </a:r>
            <a:r>
              <a:rPr sz="2650" spc="1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5" dirty="0">
                <a:solidFill>
                  <a:srgbClr val="006FC0"/>
                </a:solidFill>
                <a:latin typeface="Microsoft Sans Serif"/>
                <a:cs typeface="Microsoft Sans Serif"/>
              </a:rPr>
              <a:t>импорта</a:t>
            </a:r>
            <a:r>
              <a:rPr sz="2650" spc="2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30" dirty="0">
                <a:solidFill>
                  <a:srgbClr val="006FC0"/>
                </a:solidFill>
                <a:latin typeface="Microsoft Sans Serif"/>
                <a:cs typeface="Microsoft Sans Serif"/>
              </a:rPr>
              <a:t>продукции</a:t>
            </a:r>
            <a:r>
              <a:rPr sz="2650" spc="2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5" dirty="0">
                <a:solidFill>
                  <a:srgbClr val="006FC0"/>
                </a:solidFill>
                <a:latin typeface="Microsoft Sans Serif"/>
                <a:cs typeface="Microsoft Sans Serif"/>
              </a:rPr>
              <a:t>по</a:t>
            </a:r>
            <a:r>
              <a:rPr sz="2650" spc="3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30" dirty="0">
                <a:solidFill>
                  <a:srgbClr val="006FC0"/>
                </a:solidFill>
                <a:latin typeface="Microsoft Sans Serif"/>
                <a:cs typeface="Microsoft Sans Serif"/>
              </a:rPr>
              <a:t>номенклатуре	</a:t>
            </a:r>
            <a:r>
              <a:rPr sz="2650" spc="-5" dirty="0">
                <a:solidFill>
                  <a:srgbClr val="006FC0"/>
                </a:solidFill>
                <a:latin typeface="Microsoft Sans Serif"/>
                <a:cs typeface="Microsoft Sans Serif"/>
              </a:rPr>
              <a:t>в 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соответствии </a:t>
            </a:r>
            <a:r>
              <a:rPr sz="2650" spc="-5" dirty="0">
                <a:solidFill>
                  <a:srgbClr val="006FC0"/>
                </a:solidFill>
                <a:latin typeface="Microsoft Sans Serif"/>
                <a:cs typeface="Microsoft Sans Serif"/>
              </a:rPr>
              <a:t>с </a:t>
            </a:r>
            <a:r>
              <a:rPr sz="2650" spc="-40" dirty="0">
                <a:solidFill>
                  <a:srgbClr val="006FC0"/>
                </a:solidFill>
                <a:latin typeface="Microsoft Sans Serif"/>
                <a:cs typeface="Microsoft Sans Serif"/>
              </a:rPr>
              <a:t>порядком, </a:t>
            </a:r>
            <a:r>
              <a:rPr sz="2650" spc="-69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5" dirty="0">
                <a:solidFill>
                  <a:srgbClr val="006FC0"/>
                </a:solidFill>
                <a:latin typeface="Microsoft Sans Serif"/>
                <a:cs typeface="Microsoft Sans Serif"/>
              </a:rPr>
              <a:t>определяемым</a:t>
            </a:r>
            <a:r>
              <a:rPr sz="2650" spc="-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5" dirty="0">
                <a:solidFill>
                  <a:srgbClr val="006FC0"/>
                </a:solidFill>
                <a:latin typeface="Microsoft Sans Serif"/>
                <a:cs typeface="Microsoft Sans Serif"/>
              </a:rPr>
              <a:t>Правительством</a:t>
            </a:r>
            <a:r>
              <a:rPr sz="265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5" dirty="0">
                <a:solidFill>
                  <a:srgbClr val="006FC0"/>
                </a:solidFill>
                <a:latin typeface="Microsoft Sans Serif"/>
                <a:cs typeface="Microsoft Sans Serif"/>
              </a:rPr>
              <a:t>Российской</a:t>
            </a:r>
            <a:r>
              <a:rPr sz="265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40" dirty="0">
                <a:solidFill>
                  <a:srgbClr val="006FC0"/>
                </a:solidFill>
                <a:latin typeface="Microsoft Sans Serif"/>
                <a:cs typeface="Microsoft Sans Serif"/>
              </a:rPr>
              <a:t>Федерации»</a:t>
            </a:r>
            <a:r>
              <a:rPr sz="2650" spc="6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С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7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мая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2022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г.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во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внешнеторговый</a:t>
            </a:r>
            <a:r>
              <a:rPr sz="1950" spc="7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оборот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поступают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товары</a:t>
            </a:r>
            <a:endParaRPr sz="1950">
              <a:latin typeface="Microsoft Sans Serif"/>
              <a:cs typeface="Microsoft Sans Serif"/>
            </a:endParaRPr>
          </a:p>
          <a:p>
            <a:pPr marL="295275">
              <a:lnSpc>
                <a:spcPts val="2285"/>
              </a:lnSpc>
            </a:pP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«параллельного</a:t>
            </a:r>
            <a:r>
              <a:rPr sz="1950" b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импорта».</a:t>
            </a:r>
            <a:r>
              <a:rPr sz="1950" b="1" spc="4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отношении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этих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товаров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не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применяются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требования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о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наличии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согласия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правообладателя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на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ввоз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товаров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на</a:t>
            </a:r>
            <a:endParaRPr sz="1950">
              <a:latin typeface="Microsoft Sans Serif"/>
              <a:cs typeface="Microsoft Sans Serif"/>
            </a:endParaRPr>
          </a:p>
          <a:p>
            <a:pPr marL="295275" marR="955675">
              <a:lnSpc>
                <a:spcPct val="101499"/>
              </a:lnSpc>
            </a:pP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территорию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Российской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Федерации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и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выпуск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их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оборот.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действующей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редакции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количество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групп</a:t>
            </a:r>
            <a:r>
              <a:rPr sz="1950" spc="7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25" dirty="0">
                <a:solidFill>
                  <a:srgbClr val="5E5E5E"/>
                </a:solidFill>
                <a:latin typeface="Microsoft Sans Serif"/>
                <a:cs typeface="Microsoft Sans Serif"/>
              </a:rPr>
              <a:t>–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52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,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брендов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25" dirty="0">
                <a:solidFill>
                  <a:srgbClr val="5E5E5E"/>
                </a:solidFill>
                <a:latin typeface="Microsoft Sans Serif"/>
                <a:cs typeface="Microsoft Sans Serif"/>
              </a:rPr>
              <a:t>–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1,3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тыс.</a:t>
            </a:r>
            <a:r>
              <a:rPr sz="1950" b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spc="-45" dirty="0">
                <a:solidFill>
                  <a:srgbClr val="5E5E5E"/>
                </a:solidFill>
                <a:latin typeface="Microsoft Sans Serif"/>
                <a:cs typeface="Microsoft Sans Serif"/>
              </a:rPr>
              <a:t>Для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гарантии </a:t>
            </a:r>
            <a:r>
              <a:rPr sz="1950" b="1" spc="-52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непривлечения</a:t>
            </a:r>
            <a:r>
              <a:rPr sz="1950" b="1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к</a:t>
            </a:r>
            <a:r>
              <a:rPr sz="1950" b="1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ответственности</a:t>
            </a:r>
            <a:r>
              <a:rPr sz="1950" b="1" spc="5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spc="-30" dirty="0">
                <a:solidFill>
                  <a:srgbClr val="5E5E5E"/>
                </a:solidFill>
                <a:latin typeface="Microsoft Sans Serif"/>
                <a:cs typeface="Microsoft Sans Serif"/>
              </a:rPr>
              <a:t>за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ввоз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таких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товаров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принят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соответствующий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Федеральный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30" dirty="0">
                <a:solidFill>
                  <a:srgbClr val="5E5E5E"/>
                </a:solidFill>
                <a:latin typeface="Microsoft Sans Serif"/>
                <a:cs typeface="Microsoft Sans Serif"/>
              </a:rPr>
              <a:t>закон.</a:t>
            </a:r>
            <a:endParaRPr sz="1950">
              <a:latin typeface="Microsoft Sans Serif"/>
              <a:cs typeface="Microsoft Sans Serif"/>
            </a:endParaRPr>
          </a:p>
          <a:p>
            <a:pPr marL="295275">
              <a:lnSpc>
                <a:spcPct val="100000"/>
              </a:lnSpc>
              <a:spcBef>
                <a:spcPts val="35"/>
              </a:spcBef>
            </a:pP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Срок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–</a:t>
            </a:r>
            <a:r>
              <a:rPr sz="1950" b="1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до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 31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декабря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 2022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г. (принято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решение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о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продлении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до</a:t>
            </a:r>
            <a:r>
              <a:rPr sz="1950" b="1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31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декабря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2023</a:t>
            </a:r>
            <a:r>
              <a:rPr sz="1950" b="1" spc="2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г.).</a:t>
            </a:r>
            <a:endParaRPr sz="1950">
              <a:latin typeface="Arial"/>
              <a:cs typeface="Arial"/>
            </a:endParaRPr>
          </a:p>
          <a:p>
            <a:pPr marL="295275">
              <a:lnSpc>
                <a:spcPct val="100000"/>
              </a:lnSpc>
              <a:spcBef>
                <a:spcPts val="35"/>
              </a:spcBef>
              <a:tabLst>
                <a:tab pos="1934845" algn="l"/>
              </a:tabLst>
            </a:pP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Основание</a:t>
            </a:r>
            <a:r>
              <a:rPr sz="195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25" dirty="0">
                <a:solidFill>
                  <a:srgbClr val="0066CC"/>
                </a:solidFill>
                <a:latin typeface="Microsoft Sans Serif"/>
                <a:cs typeface="Microsoft Sans Serif"/>
              </a:rPr>
              <a:t>–	</a:t>
            </a:r>
            <a:r>
              <a:rPr sz="1950" spc="-100" dirty="0">
                <a:solidFill>
                  <a:srgbClr val="0066CC"/>
                </a:solidFill>
                <a:latin typeface="Microsoft Sans Serif"/>
                <a:cs typeface="Microsoft Sans Serif"/>
              </a:rPr>
              <a:t>ФЗ</a:t>
            </a:r>
            <a:r>
              <a:rPr sz="195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от</a:t>
            </a:r>
            <a:r>
              <a:rPr sz="195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0066CC"/>
                </a:solidFill>
                <a:latin typeface="Microsoft Sans Serif"/>
                <a:cs typeface="Microsoft Sans Serif"/>
              </a:rPr>
              <a:t>28.06.2022</a:t>
            </a:r>
            <a:r>
              <a:rPr sz="195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75" dirty="0">
                <a:solidFill>
                  <a:srgbClr val="0066CC"/>
                </a:solidFill>
                <a:latin typeface="Microsoft Sans Serif"/>
                <a:cs typeface="Microsoft Sans Serif"/>
              </a:rPr>
              <a:t>№</a:t>
            </a:r>
            <a:r>
              <a:rPr sz="195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-30" dirty="0">
                <a:solidFill>
                  <a:srgbClr val="0066CC"/>
                </a:solidFill>
                <a:latin typeface="Microsoft Sans Serif"/>
                <a:cs typeface="Microsoft Sans Serif"/>
              </a:rPr>
              <a:t>213-ФЗ</a:t>
            </a:r>
            <a:r>
              <a:rPr sz="195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-25" dirty="0">
                <a:solidFill>
                  <a:srgbClr val="0066CC"/>
                </a:solidFill>
                <a:latin typeface="Microsoft Sans Serif"/>
                <a:cs typeface="Microsoft Sans Serif"/>
              </a:rPr>
              <a:t>Приказ</a:t>
            </a:r>
            <a:r>
              <a:rPr sz="195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0066CC"/>
                </a:solidFill>
                <a:latin typeface="Microsoft Sans Serif"/>
                <a:cs typeface="Microsoft Sans Serif"/>
              </a:rPr>
              <a:t>Минпромторга</a:t>
            </a:r>
            <a:r>
              <a:rPr sz="1950" spc="6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России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от</a:t>
            </a:r>
            <a:r>
              <a:rPr sz="195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21.07.2022</a:t>
            </a:r>
            <a:r>
              <a:rPr sz="195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75" dirty="0">
                <a:solidFill>
                  <a:srgbClr val="0066CC"/>
                </a:solidFill>
                <a:latin typeface="Microsoft Sans Serif"/>
                <a:cs typeface="Microsoft Sans Serif"/>
              </a:rPr>
              <a:t>№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3042</a:t>
            </a:r>
            <a:endParaRPr sz="1950">
              <a:latin typeface="Microsoft Sans Serif"/>
              <a:cs typeface="Microsoft Sans Serif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9637322" y="10999331"/>
            <a:ext cx="181610" cy="2362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735"/>
              </a:lnSpc>
            </a:pPr>
            <a:r>
              <a:rPr sz="1450" spc="15" dirty="0">
                <a:latin typeface="Microsoft Sans Serif"/>
                <a:cs typeface="Microsoft Sans Serif"/>
              </a:rPr>
              <a:t>6</a:t>
            </a:r>
            <a:endParaRPr sz="1450">
              <a:latin typeface="Microsoft Sans Serif"/>
              <a:cs typeface="Microsoft Sans Serif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24330" y="5178450"/>
            <a:ext cx="17980660" cy="4553585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389255" marR="1619885" indent="-377190">
              <a:lnSpc>
                <a:spcPts val="3170"/>
              </a:lnSpc>
              <a:spcBef>
                <a:spcPts val="204"/>
              </a:spcBef>
              <a:buFont typeface="Wingdings"/>
              <a:buChar char=""/>
              <a:tabLst>
                <a:tab pos="389890" algn="l"/>
              </a:tabLst>
            </a:pP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«Установление</a:t>
            </a:r>
            <a:r>
              <a:rPr sz="2650" spc="-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5" dirty="0">
                <a:solidFill>
                  <a:srgbClr val="006FC0"/>
                </a:solidFill>
                <a:latin typeface="Microsoft Sans Serif"/>
                <a:cs typeface="Microsoft Sans Serif"/>
              </a:rPr>
              <a:t>на</a:t>
            </a:r>
            <a:r>
              <a:rPr sz="2650" spc="3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5" dirty="0">
                <a:solidFill>
                  <a:srgbClr val="006FC0"/>
                </a:solidFill>
                <a:latin typeface="Microsoft Sans Serif"/>
                <a:cs typeface="Microsoft Sans Serif"/>
              </a:rPr>
              <a:t>постоянной</a:t>
            </a:r>
            <a:r>
              <a:rPr sz="2650" spc="1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5" dirty="0">
                <a:solidFill>
                  <a:srgbClr val="006FC0"/>
                </a:solidFill>
                <a:latin typeface="Microsoft Sans Serif"/>
                <a:cs typeface="Microsoft Sans Serif"/>
              </a:rPr>
              <a:t>основе</a:t>
            </a:r>
            <a:r>
              <a:rPr sz="2650" spc="1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5" dirty="0">
                <a:solidFill>
                  <a:srgbClr val="006FC0"/>
                </a:solidFill>
                <a:latin typeface="Microsoft Sans Serif"/>
                <a:cs typeface="Microsoft Sans Serif"/>
              </a:rPr>
              <a:t>особенностей</a:t>
            </a:r>
            <a:r>
              <a:rPr sz="2650" spc="1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0" dirty="0">
                <a:solidFill>
                  <a:srgbClr val="006FC0"/>
                </a:solidFill>
                <a:latin typeface="Microsoft Sans Serif"/>
                <a:cs typeface="Microsoft Sans Serif"/>
              </a:rPr>
              <a:t>подтверждения</a:t>
            </a:r>
            <a:r>
              <a:rPr sz="2650" spc="1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5" dirty="0">
                <a:solidFill>
                  <a:srgbClr val="006FC0"/>
                </a:solidFill>
                <a:latin typeface="Microsoft Sans Serif"/>
                <a:cs typeface="Microsoft Sans Serif"/>
              </a:rPr>
              <a:t>происхождения</a:t>
            </a:r>
            <a:r>
              <a:rPr sz="265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товаров</a:t>
            </a:r>
            <a:r>
              <a:rPr sz="2650" spc="3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45" dirty="0">
                <a:solidFill>
                  <a:srgbClr val="006FC0"/>
                </a:solidFill>
                <a:latin typeface="Microsoft Sans Serif"/>
                <a:cs typeface="Microsoft Sans Serif"/>
              </a:rPr>
              <a:t>копиями </a:t>
            </a:r>
            <a:r>
              <a:rPr sz="2650" spc="-69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5" dirty="0">
                <a:solidFill>
                  <a:srgbClr val="006FC0"/>
                </a:solidFill>
                <a:latin typeface="Microsoft Sans Serif"/>
                <a:cs typeface="Microsoft Sans Serif"/>
              </a:rPr>
              <a:t>сертификатов</a:t>
            </a:r>
            <a:r>
              <a:rPr sz="2650" spc="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5" dirty="0">
                <a:solidFill>
                  <a:srgbClr val="006FC0"/>
                </a:solidFill>
                <a:latin typeface="Microsoft Sans Serif"/>
                <a:cs typeface="Microsoft Sans Serif"/>
              </a:rPr>
              <a:t>происхождения</a:t>
            </a:r>
            <a:r>
              <a:rPr sz="2650" spc="-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5" dirty="0">
                <a:solidFill>
                  <a:srgbClr val="006FC0"/>
                </a:solidFill>
                <a:latin typeface="Microsoft Sans Serif"/>
                <a:cs typeface="Microsoft Sans Serif"/>
              </a:rPr>
              <a:t>(непреференциальных)</a:t>
            </a:r>
            <a:r>
              <a:rPr sz="2650" spc="-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5" dirty="0">
                <a:solidFill>
                  <a:srgbClr val="006FC0"/>
                </a:solidFill>
                <a:latin typeface="Microsoft Sans Serif"/>
                <a:cs typeface="Microsoft Sans Serif"/>
              </a:rPr>
              <a:t>или</a:t>
            </a:r>
            <a:r>
              <a:rPr sz="2650" spc="1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5" dirty="0">
                <a:solidFill>
                  <a:srgbClr val="006FC0"/>
                </a:solidFill>
                <a:latin typeface="Microsoft Sans Serif"/>
                <a:cs typeface="Microsoft Sans Serif"/>
              </a:rPr>
              <a:t>иными</a:t>
            </a:r>
            <a:r>
              <a:rPr sz="2650" spc="1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40" dirty="0">
                <a:solidFill>
                  <a:srgbClr val="006FC0"/>
                </a:solidFill>
                <a:latin typeface="Microsoft Sans Serif"/>
                <a:cs typeface="Microsoft Sans Serif"/>
              </a:rPr>
              <a:t>документами»</a:t>
            </a:r>
            <a:endParaRPr sz="2650">
              <a:latin typeface="Microsoft Sans Serif"/>
              <a:cs typeface="Microsoft Sans Serif"/>
            </a:endParaRPr>
          </a:p>
          <a:p>
            <a:pPr marL="389255">
              <a:lnSpc>
                <a:spcPts val="2670"/>
              </a:lnSpc>
            </a:pP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В</a:t>
            </a:r>
            <a:r>
              <a:rPr sz="230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5" dirty="0">
                <a:solidFill>
                  <a:srgbClr val="0066CC"/>
                </a:solidFill>
                <a:latin typeface="Microsoft Sans Serif"/>
                <a:cs typeface="Microsoft Sans Serif"/>
              </a:rPr>
              <a:t>марте-июне</a:t>
            </a:r>
            <a:r>
              <a:rPr sz="2300" spc="5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2022</a:t>
            </a:r>
            <a:r>
              <a:rPr sz="2300" spc="5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20" dirty="0">
                <a:solidFill>
                  <a:srgbClr val="0066CC"/>
                </a:solidFill>
                <a:latin typeface="Microsoft Sans Serif"/>
                <a:cs typeface="Microsoft Sans Serif"/>
              </a:rPr>
              <a:t>г.</a:t>
            </a:r>
            <a:r>
              <a:rPr sz="230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i="1" dirty="0">
                <a:solidFill>
                  <a:srgbClr val="0066CC"/>
                </a:solidFill>
                <a:latin typeface="Arial"/>
                <a:cs typeface="Arial"/>
              </a:rPr>
              <a:t>(временно</a:t>
            </a:r>
            <a:r>
              <a:rPr sz="2300" i="1" spc="3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300" i="1" dirty="0">
                <a:solidFill>
                  <a:srgbClr val="0066CC"/>
                </a:solidFill>
                <a:latin typeface="Arial"/>
                <a:cs typeface="Arial"/>
              </a:rPr>
              <a:t>до</a:t>
            </a:r>
            <a:r>
              <a:rPr sz="2300" i="1" spc="1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300" i="1" spc="-5" dirty="0">
                <a:solidFill>
                  <a:srgbClr val="0066CC"/>
                </a:solidFill>
                <a:latin typeface="Arial"/>
                <a:cs typeface="Arial"/>
              </a:rPr>
              <a:t>конца</a:t>
            </a:r>
            <a:r>
              <a:rPr sz="2300" i="1" spc="2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300" i="1" dirty="0">
                <a:solidFill>
                  <a:srgbClr val="0066CC"/>
                </a:solidFill>
                <a:latin typeface="Arial"/>
                <a:cs typeface="Arial"/>
              </a:rPr>
              <a:t>2023</a:t>
            </a:r>
            <a:r>
              <a:rPr sz="2300" i="1" spc="2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300" i="1" spc="-5" dirty="0">
                <a:solidFill>
                  <a:srgbClr val="0066CC"/>
                </a:solidFill>
                <a:latin typeface="Arial"/>
                <a:cs typeface="Arial"/>
              </a:rPr>
              <a:t>г.)</a:t>
            </a:r>
            <a:r>
              <a:rPr sz="2300" i="1" spc="2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300" spc="-5" dirty="0">
                <a:solidFill>
                  <a:srgbClr val="0066CC"/>
                </a:solidFill>
                <a:latin typeface="Microsoft Sans Serif"/>
                <a:cs typeface="Microsoft Sans Serif"/>
              </a:rPr>
              <a:t>упрощен</a:t>
            </a:r>
            <a:r>
              <a:rPr sz="230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b="1" dirty="0">
                <a:solidFill>
                  <a:srgbClr val="0066CC"/>
                </a:solidFill>
                <a:latin typeface="Arial"/>
                <a:cs typeface="Arial"/>
              </a:rPr>
              <a:t>порядок</a:t>
            </a:r>
            <a:r>
              <a:rPr sz="2300" b="1" spc="3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6CC"/>
                </a:solidFill>
                <a:latin typeface="Arial"/>
                <a:cs typeface="Arial"/>
              </a:rPr>
              <a:t>подтверждения</a:t>
            </a:r>
            <a:r>
              <a:rPr sz="2300" b="1" spc="5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300" b="1" spc="-5" dirty="0">
                <a:solidFill>
                  <a:srgbClr val="0066CC"/>
                </a:solidFill>
                <a:latin typeface="Arial"/>
                <a:cs typeface="Arial"/>
              </a:rPr>
              <a:t>страны</a:t>
            </a:r>
            <a:r>
              <a:rPr sz="2300" b="1" spc="5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6CC"/>
                </a:solidFill>
                <a:latin typeface="Arial"/>
                <a:cs typeface="Arial"/>
              </a:rPr>
              <a:t>происхождения</a:t>
            </a:r>
            <a:r>
              <a:rPr sz="2300" b="1" spc="7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импортируемых</a:t>
            </a:r>
            <a:endParaRPr sz="1950">
              <a:latin typeface="Microsoft Sans Serif"/>
              <a:cs typeface="Microsoft Sans Serif"/>
            </a:endParaRPr>
          </a:p>
          <a:p>
            <a:pPr marL="389255" marR="168275">
              <a:lnSpc>
                <a:spcPct val="101499"/>
              </a:lnSpc>
              <a:spcBef>
                <a:spcPts val="10"/>
              </a:spcBef>
            </a:pP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товаров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для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целей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предоставления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тарифных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преференций</a:t>
            </a:r>
            <a:r>
              <a:rPr sz="1950" spc="7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(пониженные ставки</a:t>
            </a:r>
            <a:r>
              <a:rPr sz="1950" i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таможенных</a:t>
            </a:r>
            <a:r>
              <a:rPr sz="1950" i="1" spc="2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пошлин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 для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развивающихся</a:t>
            </a:r>
            <a:r>
              <a:rPr sz="1950" i="1" spc="2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и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наименее</a:t>
            </a:r>
            <a:r>
              <a:rPr sz="1950" i="1" spc="3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развитых </a:t>
            </a:r>
            <a:r>
              <a:rPr sz="1950" i="1" spc="-52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стран,</a:t>
            </a:r>
            <a:r>
              <a:rPr sz="1950" i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а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также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в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 рамках</a:t>
            </a:r>
            <a:r>
              <a:rPr sz="1950" i="1" spc="2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соглашений о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свободной</a:t>
            </a:r>
            <a:r>
              <a:rPr sz="1950" i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торговле)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.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Это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позволяет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участникам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35" dirty="0">
                <a:solidFill>
                  <a:srgbClr val="5E5E5E"/>
                </a:solidFill>
                <a:latin typeface="Microsoft Sans Serif"/>
                <a:cs typeface="Microsoft Sans Serif"/>
              </a:rPr>
              <a:t>ВЭД,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у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которых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нет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возможности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получить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оригинал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сертификата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о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происхождении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при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декларировании,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представлять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20" dirty="0">
                <a:solidFill>
                  <a:srgbClr val="5E5E5E"/>
                </a:solidFill>
                <a:latin typeface="Microsoft Sans Serif"/>
                <a:cs typeface="Microsoft Sans Serif"/>
              </a:rPr>
              <a:t>копии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сертификатов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о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происхождении</a:t>
            </a:r>
            <a:r>
              <a:rPr sz="1950" spc="8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(с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обязательством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представления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оригинала</a:t>
            </a:r>
            <a:r>
              <a:rPr sz="1950" i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не</a:t>
            </a:r>
            <a:r>
              <a:rPr sz="1950" i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позднее</a:t>
            </a:r>
            <a:r>
              <a:rPr sz="1950" i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чем</a:t>
            </a:r>
            <a:r>
              <a:rPr sz="1950" i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через</a:t>
            </a:r>
            <a:r>
              <a:rPr sz="1950" i="1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6</a:t>
            </a:r>
            <a:r>
              <a:rPr sz="1950" i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мес.)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.</a:t>
            </a:r>
            <a:endParaRPr sz="1950">
              <a:latin typeface="Microsoft Sans Serif"/>
              <a:cs typeface="Microsoft Sans Serif"/>
            </a:endParaRPr>
          </a:p>
          <a:p>
            <a:pPr marL="389255">
              <a:lnSpc>
                <a:spcPct val="100000"/>
              </a:lnSpc>
              <a:spcBef>
                <a:spcPts val="30"/>
              </a:spcBef>
            </a:pP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Срок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–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до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 31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декабря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2023</a:t>
            </a:r>
            <a:r>
              <a:rPr sz="1950" b="1" spc="2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года.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Основание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25" dirty="0">
                <a:solidFill>
                  <a:srgbClr val="0066CC"/>
                </a:solidFill>
                <a:latin typeface="Microsoft Sans Serif"/>
                <a:cs typeface="Microsoft Sans Serif"/>
              </a:rPr>
              <a:t>–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решения</a:t>
            </a:r>
            <a:r>
              <a:rPr sz="1950" spc="5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Совета</a:t>
            </a:r>
            <a:r>
              <a:rPr sz="195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-35" dirty="0">
                <a:solidFill>
                  <a:srgbClr val="0066CC"/>
                </a:solidFill>
                <a:latin typeface="Microsoft Sans Serif"/>
                <a:cs typeface="Microsoft Sans Serif"/>
              </a:rPr>
              <a:t>ЕЭК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от</a:t>
            </a:r>
            <a:r>
              <a:rPr sz="1950" spc="2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0066CC"/>
                </a:solidFill>
                <a:latin typeface="Microsoft Sans Serif"/>
                <a:cs typeface="Microsoft Sans Serif"/>
              </a:rPr>
              <a:t>17.03.2022</a:t>
            </a:r>
            <a:r>
              <a:rPr sz="1950" spc="5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75" dirty="0">
                <a:solidFill>
                  <a:srgbClr val="0066CC"/>
                </a:solidFill>
                <a:latin typeface="Microsoft Sans Serif"/>
                <a:cs typeface="Microsoft Sans Serif"/>
              </a:rPr>
              <a:t>№</a:t>
            </a:r>
            <a:r>
              <a:rPr sz="195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33,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от</a:t>
            </a:r>
            <a:r>
              <a:rPr sz="195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0066CC"/>
                </a:solidFill>
                <a:latin typeface="Microsoft Sans Serif"/>
                <a:cs typeface="Microsoft Sans Serif"/>
              </a:rPr>
              <a:t>19.05.2022</a:t>
            </a:r>
            <a:r>
              <a:rPr sz="195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75" dirty="0">
                <a:solidFill>
                  <a:srgbClr val="0066CC"/>
                </a:solidFill>
                <a:latin typeface="Microsoft Sans Serif"/>
                <a:cs typeface="Microsoft Sans Serif"/>
              </a:rPr>
              <a:t>№</a:t>
            </a:r>
            <a:r>
              <a:rPr sz="195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85</a:t>
            </a:r>
            <a:endParaRPr sz="19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</a:pPr>
            <a:endParaRPr sz="2100">
              <a:latin typeface="Microsoft Sans Serif"/>
              <a:cs typeface="Microsoft Sans Serif"/>
            </a:endParaRPr>
          </a:p>
          <a:p>
            <a:pPr marL="389255" algn="just">
              <a:lnSpc>
                <a:spcPct val="100000"/>
              </a:lnSpc>
            </a:pPr>
            <a:r>
              <a:rPr sz="2300" spc="5" dirty="0">
                <a:solidFill>
                  <a:srgbClr val="0066CC"/>
                </a:solidFill>
                <a:latin typeface="Microsoft Sans Serif"/>
                <a:cs typeface="Microsoft Sans Serif"/>
              </a:rPr>
              <a:t>С</a:t>
            </a:r>
            <a:r>
              <a:rPr sz="230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5" dirty="0">
                <a:solidFill>
                  <a:srgbClr val="0066CC"/>
                </a:solidFill>
                <a:latin typeface="Microsoft Sans Serif"/>
                <a:cs typeface="Microsoft Sans Serif"/>
              </a:rPr>
              <a:t>апреля</a:t>
            </a:r>
            <a:r>
              <a:rPr sz="2300" spc="5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2022</a:t>
            </a:r>
            <a:r>
              <a:rPr sz="230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20" dirty="0">
                <a:solidFill>
                  <a:srgbClr val="0066CC"/>
                </a:solidFill>
                <a:latin typeface="Microsoft Sans Serif"/>
                <a:cs typeface="Microsoft Sans Serif"/>
              </a:rPr>
              <a:t>г.</a:t>
            </a:r>
            <a:r>
              <a:rPr sz="230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b="1" dirty="0">
                <a:solidFill>
                  <a:srgbClr val="0066CC"/>
                </a:solidFill>
                <a:latin typeface="Arial"/>
                <a:cs typeface="Arial"/>
              </a:rPr>
              <a:t>на</a:t>
            </a:r>
            <a:r>
              <a:rPr sz="2300" b="1" spc="1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6CC"/>
                </a:solidFill>
                <a:latin typeface="Arial"/>
                <a:cs typeface="Arial"/>
              </a:rPr>
              <a:t>постоянной</a:t>
            </a:r>
            <a:r>
              <a:rPr sz="2300" b="1" spc="5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6CC"/>
                </a:solidFill>
                <a:latin typeface="Arial"/>
                <a:cs typeface="Arial"/>
              </a:rPr>
              <a:t>основе</a:t>
            </a:r>
            <a:r>
              <a:rPr sz="2300" b="1" spc="1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300" spc="-30" dirty="0">
                <a:solidFill>
                  <a:srgbClr val="0066CC"/>
                </a:solidFill>
                <a:latin typeface="Microsoft Sans Serif"/>
                <a:cs typeface="Microsoft Sans Serif"/>
              </a:rPr>
              <a:t>возможно</a:t>
            </a:r>
            <a:r>
              <a:rPr sz="2300" spc="5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10" dirty="0">
                <a:solidFill>
                  <a:srgbClr val="0066CC"/>
                </a:solidFill>
                <a:latin typeface="Microsoft Sans Serif"/>
                <a:cs typeface="Microsoft Sans Serif"/>
              </a:rPr>
              <a:t>применение</a:t>
            </a:r>
            <a:r>
              <a:rPr sz="2300" spc="6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35" dirty="0">
                <a:solidFill>
                  <a:srgbClr val="0066CC"/>
                </a:solidFill>
                <a:latin typeface="Microsoft Sans Serif"/>
                <a:cs typeface="Microsoft Sans Serif"/>
              </a:rPr>
              <a:t>копий</a:t>
            </a:r>
            <a:r>
              <a:rPr sz="2300" spc="2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15" dirty="0">
                <a:solidFill>
                  <a:srgbClr val="0066CC"/>
                </a:solidFill>
                <a:latin typeface="Microsoft Sans Serif"/>
                <a:cs typeface="Microsoft Sans Serif"/>
              </a:rPr>
              <a:t>сертификатов</a:t>
            </a:r>
            <a:r>
              <a:rPr sz="2300" spc="52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случае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применения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антидемпинговых,</a:t>
            </a:r>
            <a:endParaRPr sz="1950">
              <a:latin typeface="Microsoft Sans Serif"/>
              <a:cs typeface="Microsoft Sans Serif"/>
            </a:endParaRPr>
          </a:p>
          <a:p>
            <a:pPr marL="389255" marR="5080" algn="just">
              <a:lnSpc>
                <a:spcPct val="101499"/>
              </a:lnSpc>
              <a:spcBef>
                <a:spcPts val="10"/>
              </a:spcBef>
            </a:pP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специальных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защитных 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или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компенсационных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пошлин.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Помимо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этого,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до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31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декабря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2023 года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увеличен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до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1500 евро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(со 150 евро)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минимальный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 стоимостной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порог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(за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партию товара),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при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котором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случаях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применения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данных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мер защиты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внутреннего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рынка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участники </a:t>
            </a:r>
            <a:r>
              <a:rPr sz="1950" spc="-45" dirty="0">
                <a:solidFill>
                  <a:srgbClr val="5E5E5E"/>
                </a:solidFill>
                <a:latin typeface="Microsoft Sans Serif"/>
                <a:cs typeface="Microsoft Sans Serif"/>
              </a:rPr>
              <a:t>ВЭД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могут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представить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декларацию</a:t>
            </a:r>
            <a:r>
              <a:rPr sz="1950" b="1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о</a:t>
            </a:r>
            <a:r>
              <a:rPr sz="1950" b="1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происхождении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 вместо</a:t>
            </a:r>
            <a:r>
              <a:rPr sz="1950" b="1" spc="3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сертификата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.</a:t>
            </a:r>
            <a:endParaRPr sz="1950">
              <a:latin typeface="Microsoft Sans Serif"/>
              <a:cs typeface="Microsoft Sans Serif"/>
            </a:endParaRPr>
          </a:p>
          <a:p>
            <a:pPr marL="389255" algn="just">
              <a:lnSpc>
                <a:spcPct val="100000"/>
              </a:lnSpc>
              <a:spcBef>
                <a:spcPts val="35"/>
              </a:spcBef>
            </a:pP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Основание</a:t>
            </a:r>
            <a:r>
              <a:rPr sz="1950" spc="2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25" dirty="0">
                <a:solidFill>
                  <a:srgbClr val="0066CC"/>
                </a:solidFill>
                <a:latin typeface="Microsoft Sans Serif"/>
                <a:cs typeface="Microsoft Sans Serif"/>
              </a:rPr>
              <a:t>–</a:t>
            </a:r>
            <a:r>
              <a:rPr sz="195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решение</a:t>
            </a:r>
            <a:r>
              <a:rPr sz="195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Совета</a:t>
            </a:r>
            <a:r>
              <a:rPr sz="1950" spc="5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-35" dirty="0">
                <a:solidFill>
                  <a:srgbClr val="0066CC"/>
                </a:solidFill>
                <a:latin typeface="Microsoft Sans Serif"/>
                <a:cs typeface="Microsoft Sans Serif"/>
              </a:rPr>
              <a:t>ЕЭК</a:t>
            </a:r>
            <a:r>
              <a:rPr sz="1950" spc="2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от</a:t>
            </a:r>
            <a:r>
              <a:rPr sz="195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05.04.2022</a:t>
            </a:r>
            <a:r>
              <a:rPr sz="195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75" dirty="0">
                <a:solidFill>
                  <a:srgbClr val="0066CC"/>
                </a:solidFill>
                <a:latin typeface="Microsoft Sans Serif"/>
                <a:cs typeface="Microsoft Sans Serif"/>
              </a:rPr>
              <a:t>№</a:t>
            </a:r>
            <a:r>
              <a:rPr sz="1950" spc="2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47</a:t>
            </a:r>
            <a:endParaRPr sz="195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41338" y="1745287"/>
            <a:ext cx="6771640" cy="431165"/>
          </a:xfrm>
          <a:prstGeom prst="rect">
            <a:avLst/>
          </a:prstGeom>
          <a:solidFill>
            <a:srgbClr val="CCEBFF"/>
          </a:solidFill>
        </p:spPr>
        <p:txBody>
          <a:bodyPr vert="horz" wrap="square" lIns="0" tIns="31114" rIns="0" bIns="0" rtlCol="0">
            <a:spAutoFit/>
          </a:bodyPr>
          <a:lstStyle/>
          <a:p>
            <a:pPr marL="75565">
              <a:lnSpc>
                <a:spcPct val="100000"/>
              </a:lnSpc>
              <a:spcBef>
                <a:spcPts val="244"/>
              </a:spcBef>
            </a:pP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ЛЕГАЛИЗАЦИЯ</a:t>
            </a:r>
            <a:r>
              <a:rPr sz="2300" b="1" spc="1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ПАРАЛЛЕЛЬНОГО</a:t>
            </a:r>
            <a:r>
              <a:rPr sz="2300" b="1" spc="2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ИМПОРТА</a:t>
            </a:r>
            <a:endParaRPr sz="23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2399665">
              <a:lnSpc>
                <a:spcPct val="100000"/>
              </a:lnSpc>
              <a:spcBef>
                <a:spcPts val="130"/>
              </a:spcBef>
            </a:pPr>
            <a:r>
              <a:rPr spc="10" dirty="0"/>
              <a:t>Упрощение</a:t>
            </a:r>
            <a:r>
              <a:rPr spc="5" dirty="0"/>
              <a:t> </a:t>
            </a:r>
            <a:r>
              <a:rPr spc="15" dirty="0"/>
              <a:t>формальностей</a:t>
            </a:r>
            <a:r>
              <a:rPr spc="-15" dirty="0"/>
              <a:t> </a:t>
            </a:r>
            <a:r>
              <a:rPr spc="15" dirty="0"/>
              <a:t>при</a:t>
            </a:r>
            <a:r>
              <a:rPr spc="10" dirty="0"/>
              <a:t> </a:t>
            </a:r>
            <a:r>
              <a:rPr spc="15" dirty="0"/>
              <a:t>ввозе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741338" y="4754619"/>
            <a:ext cx="10380345" cy="431165"/>
          </a:xfrm>
          <a:prstGeom prst="rect">
            <a:avLst/>
          </a:prstGeom>
          <a:solidFill>
            <a:srgbClr val="CCEBFF"/>
          </a:solidFill>
        </p:spPr>
        <p:txBody>
          <a:bodyPr vert="horz" wrap="square" lIns="0" tIns="30480" rIns="0" bIns="0" rtlCol="0">
            <a:spAutoFit/>
          </a:bodyPr>
          <a:lstStyle/>
          <a:p>
            <a:pPr marL="75565">
              <a:lnSpc>
                <a:spcPct val="100000"/>
              </a:lnSpc>
              <a:spcBef>
                <a:spcPts val="240"/>
              </a:spcBef>
            </a:pPr>
            <a:r>
              <a:rPr sz="2300" b="1" spc="-5" dirty="0">
                <a:solidFill>
                  <a:srgbClr val="006FC0"/>
                </a:solidFill>
                <a:latin typeface="Arial"/>
                <a:cs typeface="Arial"/>
              </a:rPr>
              <a:t>КОПИИ</a:t>
            </a:r>
            <a:r>
              <a:rPr sz="2300" b="1" spc="3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spc="-5" dirty="0">
                <a:solidFill>
                  <a:srgbClr val="006FC0"/>
                </a:solidFill>
                <a:latin typeface="Arial"/>
                <a:cs typeface="Arial"/>
              </a:rPr>
              <a:t>ВМЕСТО</a:t>
            </a:r>
            <a:r>
              <a:rPr sz="2300" b="1" spc="3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spc="-5" dirty="0">
                <a:solidFill>
                  <a:srgbClr val="006FC0"/>
                </a:solidFill>
                <a:latin typeface="Arial"/>
                <a:cs typeface="Arial"/>
              </a:rPr>
              <a:t>ОРИГИНАЛОВ</a:t>
            </a:r>
            <a:r>
              <a:rPr sz="2300" b="1" spc="5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(при</a:t>
            </a:r>
            <a:r>
              <a:rPr sz="2300" b="1" spc="1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подтверждении</a:t>
            </a:r>
            <a:r>
              <a:rPr sz="2300" b="1" spc="4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происхождения)</a:t>
            </a:r>
            <a:endParaRPr sz="23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4330" y="2263042"/>
            <a:ext cx="18156555" cy="395033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295275" marR="65405" indent="-283210">
              <a:lnSpc>
                <a:spcPct val="100899"/>
              </a:lnSpc>
              <a:spcBef>
                <a:spcPts val="60"/>
              </a:spcBef>
              <a:buFont typeface="Wingdings"/>
              <a:buChar char=""/>
              <a:tabLst>
                <a:tab pos="295910" algn="l"/>
              </a:tabLst>
            </a:pP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«Установление</a:t>
            </a:r>
            <a:r>
              <a:rPr sz="2650" spc="-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5" dirty="0">
                <a:solidFill>
                  <a:srgbClr val="006FC0"/>
                </a:solidFill>
                <a:latin typeface="Microsoft Sans Serif"/>
                <a:cs typeface="Microsoft Sans Serif"/>
              </a:rPr>
              <a:t>особенностей</a:t>
            </a:r>
            <a:r>
              <a:rPr sz="2650" spc="1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40" dirty="0">
                <a:solidFill>
                  <a:srgbClr val="006FC0"/>
                </a:solidFill>
                <a:latin typeface="Microsoft Sans Serif"/>
                <a:cs typeface="Microsoft Sans Serif"/>
              </a:rPr>
              <a:t>оценки</a:t>
            </a:r>
            <a:r>
              <a:rPr sz="2650" spc="2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соответствия</a:t>
            </a:r>
            <a:r>
              <a:rPr sz="2650" spc="2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и</a:t>
            </a:r>
            <a:r>
              <a:rPr sz="2650" spc="2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30" dirty="0">
                <a:solidFill>
                  <a:srgbClr val="006FC0"/>
                </a:solidFill>
                <a:latin typeface="Microsoft Sans Serif"/>
                <a:cs typeface="Microsoft Sans Serif"/>
              </a:rPr>
              <a:t>ввоза</a:t>
            </a:r>
            <a:r>
              <a:rPr sz="2650" spc="2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35" dirty="0">
                <a:solidFill>
                  <a:srgbClr val="006FC0"/>
                </a:solidFill>
                <a:latin typeface="Microsoft Sans Serif"/>
                <a:cs typeface="Microsoft Sans Serif"/>
              </a:rPr>
              <a:t>выпускаемой</a:t>
            </a:r>
            <a:r>
              <a:rPr sz="2650" spc="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5" dirty="0">
                <a:solidFill>
                  <a:srgbClr val="006FC0"/>
                </a:solidFill>
                <a:latin typeface="Microsoft Sans Serif"/>
                <a:cs typeface="Microsoft Sans Serif"/>
              </a:rPr>
              <a:t>в</a:t>
            </a:r>
            <a:r>
              <a:rPr sz="2650" spc="3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5" dirty="0">
                <a:solidFill>
                  <a:srgbClr val="006FC0"/>
                </a:solidFill>
                <a:latin typeface="Microsoft Sans Serif"/>
                <a:cs typeface="Microsoft Sans Serif"/>
              </a:rPr>
              <a:t>обращение</a:t>
            </a:r>
            <a:r>
              <a:rPr sz="2650" spc="2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5" dirty="0">
                <a:solidFill>
                  <a:srgbClr val="006FC0"/>
                </a:solidFill>
                <a:latin typeface="Microsoft Sans Serif"/>
                <a:cs typeface="Microsoft Sans Serif"/>
              </a:rPr>
              <a:t>на</a:t>
            </a:r>
            <a:r>
              <a:rPr sz="2650" spc="3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территории</a:t>
            </a:r>
            <a:r>
              <a:rPr sz="2650" spc="2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5" dirty="0">
                <a:solidFill>
                  <a:srgbClr val="006FC0"/>
                </a:solidFill>
                <a:latin typeface="Microsoft Sans Serif"/>
                <a:cs typeface="Microsoft Sans Serif"/>
              </a:rPr>
              <a:t>Российской </a:t>
            </a:r>
            <a:r>
              <a:rPr sz="2650" spc="-69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40" dirty="0">
                <a:solidFill>
                  <a:srgbClr val="006FC0"/>
                </a:solidFill>
                <a:latin typeface="Microsoft Sans Serif"/>
                <a:cs typeface="Microsoft Sans Serif"/>
              </a:rPr>
              <a:t>Федерации</a:t>
            </a:r>
            <a:r>
              <a:rPr sz="2650" spc="1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30" dirty="0">
                <a:solidFill>
                  <a:srgbClr val="006FC0"/>
                </a:solidFill>
                <a:latin typeface="Microsoft Sans Serif"/>
                <a:cs typeface="Microsoft Sans Serif"/>
              </a:rPr>
              <a:t>продукции</a:t>
            </a:r>
            <a:r>
              <a:rPr sz="2650" spc="1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5" dirty="0">
                <a:solidFill>
                  <a:srgbClr val="006FC0"/>
                </a:solidFill>
                <a:latin typeface="Microsoft Sans Serif"/>
                <a:cs typeface="Microsoft Sans Serif"/>
              </a:rPr>
              <a:t>(в</a:t>
            </a:r>
            <a:r>
              <a:rPr sz="2650" spc="3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30" dirty="0">
                <a:solidFill>
                  <a:srgbClr val="006FC0"/>
                </a:solidFill>
                <a:latin typeface="Microsoft Sans Serif"/>
                <a:cs typeface="Microsoft Sans Serif"/>
              </a:rPr>
              <a:t>том</a:t>
            </a:r>
            <a:r>
              <a:rPr sz="2650" spc="2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5" dirty="0">
                <a:solidFill>
                  <a:srgbClr val="006FC0"/>
                </a:solidFill>
                <a:latin typeface="Microsoft Sans Serif"/>
                <a:cs typeface="Microsoft Sans Serif"/>
              </a:rPr>
              <a:t>числе</a:t>
            </a:r>
            <a:r>
              <a:rPr sz="2650" spc="1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5" dirty="0">
                <a:solidFill>
                  <a:srgbClr val="006FC0"/>
                </a:solidFill>
                <a:latin typeface="Microsoft Sans Serif"/>
                <a:cs typeface="Microsoft Sans Serif"/>
              </a:rPr>
              <a:t>в</a:t>
            </a:r>
            <a:r>
              <a:rPr sz="2650" spc="3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30" dirty="0">
                <a:solidFill>
                  <a:srgbClr val="006FC0"/>
                </a:solidFill>
                <a:latin typeface="Microsoft Sans Serif"/>
                <a:cs typeface="Microsoft Sans Serif"/>
              </a:rPr>
              <a:t>зависимости</a:t>
            </a:r>
            <a:r>
              <a:rPr sz="2650" spc="-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от</a:t>
            </a:r>
            <a:r>
              <a:rPr sz="2650" spc="2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страны</a:t>
            </a:r>
            <a:r>
              <a:rPr sz="2650" spc="3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5" dirty="0">
                <a:solidFill>
                  <a:srgbClr val="006FC0"/>
                </a:solidFill>
                <a:latin typeface="Microsoft Sans Serif"/>
                <a:cs typeface="Microsoft Sans Serif"/>
              </a:rPr>
              <a:t>происхождения</a:t>
            </a:r>
            <a:r>
              <a:rPr sz="265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45" dirty="0">
                <a:solidFill>
                  <a:srgbClr val="006FC0"/>
                </a:solidFill>
                <a:latin typeface="Microsoft Sans Serif"/>
                <a:cs typeface="Microsoft Sans Serif"/>
              </a:rPr>
              <a:t>такой</a:t>
            </a:r>
            <a:r>
              <a:rPr sz="2650" spc="2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30" dirty="0">
                <a:solidFill>
                  <a:srgbClr val="006FC0"/>
                </a:solidFill>
                <a:latin typeface="Microsoft Sans Serif"/>
                <a:cs typeface="Microsoft Sans Serif"/>
              </a:rPr>
              <a:t>продукции)</a:t>
            </a:r>
            <a:r>
              <a:rPr sz="2650" spc="1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5" dirty="0">
                <a:solidFill>
                  <a:srgbClr val="006FC0"/>
                </a:solidFill>
                <a:latin typeface="Microsoft Sans Serif"/>
                <a:cs typeface="Microsoft Sans Serif"/>
              </a:rPr>
              <a:t>обязательным </a:t>
            </a:r>
            <a:r>
              <a:rPr sz="2650" spc="-2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5" dirty="0">
                <a:solidFill>
                  <a:srgbClr val="006FC0"/>
                </a:solidFill>
                <a:latin typeface="Microsoft Sans Serif"/>
                <a:cs typeface="Microsoft Sans Serif"/>
              </a:rPr>
              <a:t>требованиям»</a:t>
            </a:r>
            <a:r>
              <a:rPr sz="265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Расширен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перечень</a:t>
            </a:r>
            <a:r>
              <a:rPr sz="1950" spc="6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лиц,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которые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могут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ввозить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комплектующие,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сырье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и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материалы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для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производства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продукции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на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территории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Российской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Федерации,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а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30" dirty="0">
                <a:solidFill>
                  <a:srgbClr val="5E5E5E"/>
                </a:solidFill>
                <a:latin typeface="Microsoft Sans Serif"/>
                <a:cs typeface="Microsoft Sans Serif"/>
              </a:rPr>
              <a:t>также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запасные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части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для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ремонта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и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обслуживания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ранее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выпущенной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обращение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продукции</a:t>
            </a:r>
            <a:r>
              <a:rPr sz="1950" spc="8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без</a:t>
            </a:r>
            <a:r>
              <a:rPr sz="1950" b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представления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таможенным</a:t>
            </a:r>
            <a:r>
              <a:rPr sz="1950" b="1" spc="2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органам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сведений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 о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 сертификатах</a:t>
            </a:r>
            <a:r>
              <a:rPr sz="1950" b="1" spc="5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и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декларациях</a:t>
            </a:r>
            <a:r>
              <a:rPr sz="1950" b="1" spc="2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о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 соответствии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.</a:t>
            </a:r>
            <a:r>
              <a:rPr sz="1950" spc="7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Разрешено</a:t>
            </a:r>
            <a:r>
              <a:rPr sz="1950" spc="6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не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 представлять</a:t>
            </a:r>
            <a:r>
              <a:rPr sz="1950" b="1" spc="6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таможенным</a:t>
            </a:r>
            <a:r>
              <a:rPr sz="1950" b="1" spc="3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органам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сведения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,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подтверждающие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возможность</a:t>
            </a:r>
            <a:r>
              <a:rPr sz="1950" spc="7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использования серийных</a:t>
            </a:r>
            <a:r>
              <a:rPr sz="1950" b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сертификатов</a:t>
            </a:r>
            <a:r>
              <a:rPr sz="1950" b="1" spc="5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и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 деклараций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на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продукцию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для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целей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подтверждения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соблюдения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мер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технического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регулирования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при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ввозе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продукции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на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территорию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Российской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Федерации.</a:t>
            </a:r>
            <a:endParaRPr sz="1950">
              <a:latin typeface="Microsoft Sans Serif"/>
              <a:cs typeface="Microsoft Sans Serif"/>
            </a:endParaRPr>
          </a:p>
          <a:p>
            <a:pPr marL="295275" marR="5080">
              <a:lnSpc>
                <a:spcPct val="101499"/>
              </a:lnSpc>
            </a:pP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С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21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марта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по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1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сентября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2022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г.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продукция,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подлежащая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сертификации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соответствия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или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декларированию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соответствия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на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основании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доказательств, </a:t>
            </a:r>
            <a:r>
              <a:rPr sz="1950" spc="-50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полученных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с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участием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аккредитованной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испытательной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лаборатории,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может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ввозиться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при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оформлении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заявителем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декларации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о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соответствии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на</a:t>
            </a:r>
            <a:endParaRPr sz="1950">
              <a:latin typeface="Arial"/>
              <a:cs typeface="Arial"/>
            </a:endParaRPr>
          </a:p>
          <a:p>
            <a:pPr marL="295275" marR="473709">
              <a:lnSpc>
                <a:spcPct val="101499"/>
              </a:lnSpc>
            </a:pP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основании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 собственных</a:t>
            </a:r>
            <a:r>
              <a:rPr sz="1950" b="1" spc="6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5" dirty="0">
                <a:solidFill>
                  <a:srgbClr val="5E5E5E"/>
                </a:solidFill>
                <a:latin typeface="Arial"/>
                <a:cs typeface="Arial"/>
              </a:rPr>
              <a:t>доказательств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,</a:t>
            </a:r>
            <a:r>
              <a:rPr sz="1950" spc="8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имеющихся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наличии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(иностранных</a:t>
            </a:r>
            <a:r>
              <a:rPr sz="1950" spc="6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протоколов,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сертификатов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соответствия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и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др.).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Оформление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таких </a:t>
            </a:r>
            <a:r>
              <a:rPr sz="1950" spc="-50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деклараций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 о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соответствии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электронном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виде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на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сайте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Росаккредитации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осуществляется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за</a:t>
            </a:r>
            <a:r>
              <a:rPr sz="1950" b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10 </a:t>
            </a:r>
            <a:r>
              <a:rPr sz="1950" b="1" spc="5" dirty="0">
                <a:solidFill>
                  <a:srgbClr val="5E5E5E"/>
                </a:solidFill>
                <a:latin typeface="Arial"/>
                <a:cs typeface="Arial"/>
              </a:rPr>
              <a:t>минут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.</a:t>
            </a:r>
            <a:endParaRPr sz="1950">
              <a:latin typeface="Microsoft Sans Serif"/>
              <a:cs typeface="Microsoft Sans Serif"/>
            </a:endParaRPr>
          </a:p>
          <a:p>
            <a:pPr marL="295275">
              <a:lnSpc>
                <a:spcPct val="100000"/>
              </a:lnSpc>
              <a:spcBef>
                <a:spcPts val="35"/>
              </a:spcBef>
            </a:pP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Срок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–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до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 01 сентября</a:t>
            </a:r>
            <a:r>
              <a:rPr sz="1950" b="1" spc="2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2022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г.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Основание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25" dirty="0">
                <a:solidFill>
                  <a:srgbClr val="0066CC"/>
                </a:solidFill>
                <a:latin typeface="Microsoft Sans Serif"/>
                <a:cs typeface="Microsoft Sans Serif"/>
              </a:rPr>
              <a:t>–</a:t>
            </a:r>
            <a:r>
              <a:rPr sz="195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решение</a:t>
            </a:r>
            <a:r>
              <a:rPr sz="1950" spc="5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Совета</a:t>
            </a:r>
            <a:r>
              <a:rPr sz="195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-35" dirty="0">
                <a:solidFill>
                  <a:srgbClr val="0066CC"/>
                </a:solidFill>
                <a:latin typeface="Microsoft Sans Serif"/>
                <a:cs typeface="Microsoft Sans Serif"/>
              </a:rPr>
              <a:t>ЕЭК</a:t>
            </a:r>
            <a:r>
              <a:rPr sz="195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от</a:t>
            </a:r>
            <a:r>
              <a:rPr sz="1950" spc="2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0066CC"/>
                </a:solidFill>
                <a:latin typeface="Microsoft Sans Serif"/>
                <a:cs typeface="Microsoft Sans Serif"/>
              </a:rPr>
              <a:t>05.04.2022</a:t>
            </a:r>
            <a:r>
              <a:rPr sz="1950" spc="5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75" dirty="0">
                <a:solidFill>
                  <a:srgbClr val="0066CC"/>
                </a:solidFill>
                <a:latin typeface="Microsoft Sans Serif"/>
                <a:cs typeface="Microsoft Sans Serif"/>
              </a:rPr>
              <a:t>№</a:t>
            </a:r>
            <a:r>
              <a:rPr sz="195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47</a:t>
            </a:r>
            <a:endParaRPr sz="1950">
              <a:latin typeface="Microsoft Sans Serif"/>
              <a:cs typeface="Microsoft Sans Serif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9637322" y="10999331"/>
            <a:ext cx="181610" cy="2362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735"/>
              </a:lnSpc>
            </a:pPr>
            <a:r>
              <a:rPr sz="1450" spc="15" dirty="0">
                <a:latin typeface="Microsoft Sans Serif"/>
                <a:cs typeface="Microsoft Sans Serif"/>
              </a:rPr>
              <a:t>7</a:t>
            </a:r>
            <a:endParaRPr sz="1450">
              <a:latin typeface="Microsoft Sans Serif"/>
              <a:cs typeface="Microsoft Sans Serif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24330" y="7088549"/>
            <a:ext cx="17726660" cy="1738630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295275" marR="104139" indent="-283210">
              <a:lnSpc>
                <a:spcPts val="3170"/>
              </a:lnSpc>
              <a:spcBef>
                <a:spcPts val="204"/>
              </a:spcBef>
              <a:buFont typeface="Wingdings"/>
              <a:buChar char=""/>
              <a:tabLst>
                <a:tab pos="295910" algn="l"/>
              </a:tabLst>
            </a:pPr>
            <a:r>
              <a:rPr sz="2650" spc="-15" dirty="0">
                <a:solidFill>
                  <a:srgbClr val="006FC0"/>
                </a:solidFill>
                <a:latin typeface="Microsoft Sans Serif"/>
                <a:cs typeface="Microsoft Sans Serif"/>
              </a:rPr>
              <a:t>«Перенос</a:t>
            </a:r>
            <a:r>
              <a:rPr sz="2650" spc="1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30" dirty="0">
                <a:solidFill>
                  <a:srgbClr val="006FC0"/>
                </a:solidFill>
                <a:latin typeface="Microsoft Sans Serif"/>
                <a:cs typeface="Microsoft Sans Serif"/>
              </a:rPr>
              <a:t>контроля</a:t>
            </a:r>
            <a:r>
              <a:rPr sz="2650" spc="2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30" dirty="0">
                <a:solidFill>
                  <a:srgbClr val="006FC0"/>
                </a:solidFill>
                <a:latin typeface="Microsoft Sans Serif"/>
                <a:cs typeface="Microsoft Sans Serif"/>
              </a:rPr>
              <a:t>ввозимых</a:t>
            </a:r>
            <a:r>
              <a:rPr sz="2650" spc="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5" dirty="0">
                <a:solidFill>
                  <a:srgbClr val="006FC0"/>
                </a:solidFill>
                <a:latin typeface="Microsoft Sans Serif"/>
                <a:cs typeface="Microsoft Sans Serif"/>
              </a:rPr>
              <a:t>в</a:t>
            </a:r>
            <a:r>
              <a:rPr sz="2650" spc="2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5" dirty="0">
                <a:solidFill>
                  <a:srgbClr val="006FC0"/>
                </a:solidFill>
                <a:latin typeface="Microsoft Sans Serif"/>
                <a:cs typeface="Microsoft Sans Serif"/>
              </a:rPr>
              <a:t>Россию</a:t>
            </a:r>
            <a:r>
              <a:rPr sz="2650" spc="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пестицидов</a:t>
            </a:r>
            <a:r>
              <a:rPr sz="2650" spc="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и</a:t>
            </a:r>
            <a:r>
              <a:rPr sz="265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30" dirty="0">
                <a:solidFill>
                  <a:srgbClr val="006FC0"/>
                </a:solidFill>
                <a:latin typeface="Microsoft Sans Serif"/>
                <a:cs typeface="Microsoft Sans Serif"/>
              </a:rPr>
              <a:t>агрохимикатов</a:t>
            </a:r>
            <a:r>
              <a:rPr sz="2650" spc="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5" dirty="0">
                <a:solidFill>
                  <a:srgbClr val="006FC0"/>
                </a:solidFill>
                <a:latin typeface="Microsoft Sans Serif"/>
                <a:cs typeface="Microsoft Sans Serif"/>
              </a:rPr>
              <a:t>в</a:t>
            </a:r>
            <a:r>
              <a:rPr sz="2650" spc="2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0" dirty="0">
                <a:solidFill>
                  <a:srgbClr val="006FC0"/>
                </a:solidFill>
                <a:latin typeface="Microsoft Sans Serif"/>
                <a:cs typeface="Microsoft Sans Serif"/>
              </a:rPr>
              <a:t>места</a:t>
            </a:r>
            <a:r>
              <a:rPr sz="2650" spc="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5" dirty="0">
                <a:solidFill>
                  <a:srgbClr val="006FC0"/>
                </a:solidFill>
                <a:latin typeface="Microsoft Sans Serif"/>
                <a:cs typeface="Microsoft Sans Serif"/>
              </a:rPr>
              <a:t>завершения</a:t>
            </a:r>
            <a:r>
              <a:rPr sz="265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30" dirty="0">
                <a:solidFill>
                  <a:srgbClr val="006FC0"/>
                </a:solidFill>
                <a:latin typeface="Microsoft Sans Serif"/>
                <a:cs typeface="Microsoft Sans Serif"/>
              </a:rPr>
              <a:t>таможенного </a:t>
            </a:r>
            <a:r>
              <a:rPr sz="2650" spc="-2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5" dirty="0">
                <a:solidFill>
                  <a:srgbClr val="006FC0"/>
                </a:solidFill>
                <a:latin typeface="Microsoft Sans Serif"/>
                <a:cs typeface="Microsoft Sans Serif"/>
              </a:rPr>
              <a:t>оформления</a:t>
            </a:r>
            <a:r>
              <a:rPr sz="2650" spc="1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5" dirty="0">
                <a:solidFill>
                  <a:srgbClr val="006FC0"/>
                </a:solidFill>
                <a:latin typeface="Microsoft Sans Serif"/>
                <a:cs typeface="Microsoft Sans Serif"/>
              </a:rPr>
              <a:t>на</a:t>
            </a:r>
            <a:r>
              <a:rPr sz="2650" spc="1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5" dirty="0">
                <a:solidFill>
                  <a:srgbClr val="006FC0"/>
                </a:solidFill>
                <a:latin typeface="Microsoft Sans Serif"/>
                <a:cs typeface="Microsoft Sans Serif"/>
              </a:rPr>
              <a:t>территории</a:t>
            </a:r>
            <a:r>
              <a:rPr sz="2650" spc="4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30" dirty="0">
                <a:solidFill>
                  <a:srgbClr val="006FC0"/>
                </a:solidFill>
                <a:latin typeface="Microsoft Sans Serif"/>
                <a:cs typeface="Microsoft Sans Serif"/>
              </a:rPr>
              <a:t>Российской</a:t>
            </a:r>
            <a:r>
              <a:rPr sz="2650" spc="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40" dirty="0">
                <a:solidFill>
                  <a:srgbClr val="006FC0"/>
                </a:solidFill>
                <a:latin typeface="Microsoft Sans Serif"/>
                <a:cs typeface="Microsoft Sans Serif"/>
              </a:rPr>
              <a:t>Федерации»</a:t>
            </a:r>
            <a:r>
              <a:rPr sz="2650" spc="-16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С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18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апреля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2022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г.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разрешен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ввоз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70" dirty="0">
                <a:solidFill>
                  <a:srgbClr val="5E5E5E"/>
                </a:solidFill>
                <a:latin typeface="Microsoft Sans Serif"/>
                <a:cs typeface="Microsoft Sans Serif"/>
              </a:rPr>
              <a:t>РФ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пестицидов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и</a:t>
            </a:r>
            <a:r>
              <a:rPr sz="1950" spc="6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агрохимикатов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через</a:t>
            </a:r>
            <a:endParaRPr sz="1950">
              <a:latin typeface="Arial"/>
              <a:cs typeface="Arial"/>
            </a:endParaRPr>
          </a:p>
          <a:p>
            <a:pPr marL="295275">
              <a:lnSpc>
                <a:spcPts val="2285"/>
              </a:lnSpc>
            </a:pP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любые </a:t>
            </a:r>
            <a:r>
              <a:rPr sz="1950" b="1" spc="5" dirty="0">
                <a:solidFill>
                  <a:srgbClr val="5E5E5E"/>
                </a:solidFill>
                <a:latin typeface="Arial"/>
                <a:cs typeface="Arial"/>
              </a:rPr>
              <a:t>пункты</a:t>
            </a:r>
            <a:r>
              <a:rPr sz="1950" b="1" spc="5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пропуска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через</a:t>
            </a:r>
            <a:r>
              <a:rPr sz="1950" spc="6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госграницу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45" dirty="0">
                <a:solidFill>
                  <a:srgbClr val="5E5E5E"/>
                </a:solidFill>
                <a:latin typeface="Microsoft Sans Serif"/>
                <a:cs typeface="Microsoft Sans Serif"/>
              </a:rPr>
              <a:t>РФ.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При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этом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осуществление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государственного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контроля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(надзора)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области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безопасного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обращения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с</a:t>
            </a:r>
            <a:endParaRPr sz="1950">
              <a:latin typeface="Microsoft Sans Serif"/>
              <a:cs typeface="Microsoft Sans Serif"/>
            </a:endParaRPr>
          </a:p>
          <a:p>
            <a:pPr marL="295275" marR="2169795">
              <a:lnSpc>
                <a:spcPts val="2380"/>
              </a:lnSpc>
              <a:spcBef>
                <a:spcPts val="80"/>
              </a:spcBef>
            </a:pP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пестицидами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 и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агрохимикатами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разрешено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на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складах</a:t>
            </a:r>
            <a:r>
              <a:rPr sz="1950" b="1" spc="2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временного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 хранения</a:t>
            </a:r>
            <a:r>
              <a:rPr sz="1950" b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(СВХ)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 или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20" dirty="0">
                <a:solidFill>
                  <a:srgbClr val="5E5E5E"/>
                </a:solidFill>
                <a:latin typeface="Arial"/>
                <a:cs typeface="Arial"/>
              </a:rPr>
              <a:t>иных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местах</a:t>
            </a:r>
            <a:r>
              <a:rPr sz="1950" b="1" spc="4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временного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хранения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. </a:t>
            </a:r>
            <a:r>
              <a:rPr sz="1950" spc="-50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Срок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–</a:t>
            </a:r>
            <a:r>
              <a:rPr sz="1950" b="1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до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31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декабря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 2022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года.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Основание</a:t>
            </a:r>
            <a:r>
              <a:rPr sz="195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25" dirty="0">
                <a:solidFill>
                  <a:srgbClr val="0066CC"/>
                </a:solidFill>
                <a:latin typeface="Microsoft Sans Serif"/>
                <a:cs typeface="Microsoft Sans Serif"/>
              </a:rPr>
              <a:t>–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-45" dirty="0">
                <a:solidFill>
                  <a:srgbClr val="0066CC"/>
                </a:solidFill>
                <a:latin typeface="Microsoft Sans Serif"/>
                <a:cs typeface="Microsoft Sans Serif"/>
              </a:rPr>
              <a:t>Указ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0066CC"/>
                </a:solidFill>
                <a:latin typeface="Microsoft Sans Serif"/>
                <a:cs typeface="Microsoft Sans Serif"/>
              </a:rPr>
              <a:t>Президента</a:t>
            </a:r>
            <a:r>
              <a:rPr sz="195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-75" dirty="0">
                <a:solidFill>
                  <a:srgbClr val="0066CC"/>
                </a:solidFill>
                <a:latin typeface="Microsoft Sans Serif"/>
                <a:cs typeface="Microsoft Sans Serif"/>
              </a:rPr>
              <a:t>РФ</a:t>
            </a:r>
            <a:r>
              <a:rPr sz="195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от</a:t>
            </a:r>
            <a:r>
              <a:rPr sz="195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0066CC"/>
                </a:solidFill>
                <a:latin typeface="Microsoft Sans Serif"/>
                <a:cs typeface="Microsoft Sans Serif"/>
              </a:rPr>
              <a:t>18.04.2022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75" dirty="0">
                <a:solidFill>
                  <a:srgbClr val="0066CC"/>
                </a:solidFill>
                <a:latin typeface="Microsoft Sans Serif"/>
                <a:cs typeface="Microsoft Sans Serif"/>
              </a:rPr>
              <a:t>№</a:t>
            </a:r>
            <a:r>
              <a:rPr sz="195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210</a:t>
            </a:r>
            <a:endParaRPr sz="195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00394" y="1745287"/>
            <a:ext cx="11479530" cy="431165"/>
          </a:xfrm>
          <a:prstGeom prst="rect">
            <a:avLst/>
          </a:prstGeom>
          <a:solidFill>
            <a:srgbClr val="CCEBFF"/>
          </a:solidFill>
        </p:spPr>
        <p:txBody>
          <a:bodyPr vert="horz" wrap="square" lIns="0" tIns="31114" rIns="0" bIns="0" rtlCol="0">
            <a:spAutoFit/>
          </a:bodyPr>
          <a:lstStyle/>
          <a:p>
            <a:pPr marL="75565">
              <a:lnSpc>
                <a:spcPct val="100000"/>
              </a:lnSpc>
              <a:spcBef>
                <a:spcPts val="244"/>
              </a:spcBef>
            </a:pPr>
            <a:r>
              <a:rPr sz="2300" b="1" spc="-5" dirty="0">
                <a:solidFill>
                  <a:srgbClr val="006FC0"/>
                </a:solidFill>
                <a:latin typeface="Arial"/>
                <a:cs typeface="Arial"/>
              </a:rPr>
              <a:t>ДЕКЛАРАЦИИ</a:t>
            </a:r>
            <a:r>
              <a:rPr sz="2300" b="1" spc="5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spc="-5" dirty="0">
                <a:solidFill>
                  <a:srgbClr val="006FC0"/>
                </a:solidFill>
                <a:latin typeface="Arial"/>
                <a:cs typeface="Arial"/>
              </a:rPr>
              <a:t>ВМЕСТО</a:t>
            </a:r>
            <a:r>
              <a:rPr sz="2300" b="1" spc="2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СЕРТИФИКАТОВ</a:t>
            </a:r>
            <a:r>
              <a:rPr sz="2300" b="1" spc="4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(при</a:t>
            </a:r>
            <a:r>
              <a:rPr sz="2300" b="1" spc="1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подтверждении</a:t>
            </a:r>
            <a:r>
              <a:rPr sz="2300" b="1" spc="5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соответствия)</a:t>
            </a:r>
            <a:endParaRPr sz="23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2399665">
              <a:lnSpc>
                <a:spcPct val="100000"/>
              </a:lnSpc>
              <a:spcBef>
                <a:spcPts val="130"/>
              </a:spcBef>
            </a:pPr>
            <a:r>
              <a:rPr spc="10" dirty="0"/>
              <a:t>Упрощение</a:t>
            </a:r>
            <a:r>
              <a:rPr spc="5" dirty="0"/>
              <a:t> </a:t>
            </a:r>
            <a:r>
              <a:rPr spc="15" dirty="0"/>
              <a:t>формальностей</a:t>
            </a:r>
            <a:r>
              <a:rPr spc="-15" dirty="0"/>
              <a:t> </a:t>
            </a:r>
            <a:r>
              <a:rPr spc="15" dirty="0"/>
              <a:t>при</a:t>
            </a:r>
            <a:r>
              <a:rPr spc="10" dirty="0"/>
              <a:t> </a:t>
            </a:r>
            <a:r>
              <a:rPr spc="15" dirty="0"/>
              <a:t>ввозе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00394" y="6506189"/>
            <a:ext cx="9911715" cy="432434"/>
          </a:xfrm>
          <a:prstGeom prst="rect">
            <a:avLst/>
          </a:prstGeom>
          <a:solidFill>
            <a:srgbClr val="CCEBFF"/>
          </a:solidFill>
        </p:spPr>
        <p:txBody>
          <a:bodyPr vert="horz" wrap="square" lIns="0" tIns="31750" rIns="0" bIns="0" rtlCol="0">
            <a:spAutoFit/>
          </a:bodyPr>
          <a:lstStyle/>
          <a:p>
            <a:pPr marL="75565">
              <a:lnSpc>
                <a:spcPct val="100000"/>
              </a:lnSpc>
              <a:spcBef>
                <a:spcPts val="250"/>
              </a:spcBef>
            </a:pP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БЕСПРЕПЯТСТВЕННЫЙ</a:t>
            </a:r>
            <a:r>
              <a:rPr sz="2300" b="1" spc="4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spc="-5" dirty="0">
                <a:solidFill>
                  <a:srgbClr val="006FC0"/>
                </a:solidFill>
                <a:latin typeface="Arial"/>
                <a:cs typeface="Arial"/>
              </a:rPr>
              <a:t>ВВОЗ</a:t>
            </a:r>
            <a:r>
              <a:rPr sz="2300" b="1" spc="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spc="-5" dirty="0">
                <a:solidFill>
                  <a:srgbClr val="006FC0"/>
                </a:solidFill>
                <a:latin typeface="Arial"/>
                <a:cs typeface="Arial"/>
              </a:rPr>
              <a:t>ПЕСТИЦИДОВ</a:t>
            </a:r>
            <a:r>
              <a:rPr sz="2300" b="1" spc="3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И</a:t>
            </a:r>
            <a:r>
              <a:rPr sz="2300" b="1" spc="1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АГРОХИМИКАТОВ</a:t>
            </a:r>
            <a:endParaRPr sz="23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4330" y="2285449"/>
            <a:ext cx="18385155" cy="8072120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295275" marR="793750" indent="-283210" algn="just">
              <a:lnSpc>
                <a:spcPts val="3170"/>
              </a:lnSpc>
              <a:spcBef>
                <a:spcPts val="204"/>
              </a:spcBef>
              <a:buFont typeface="Wingdings"/>
              <a:buChar char=""/>
              <a:tabLst>
                <a:tab pos="295910" algn="l"/>
              </a:tabLst>
            </a:pP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«Установление </a:t>
            </a:r>
            <a:r>
              <a:rPr sz="2650" spc="-15" dirty="0">
                <a:solidFill>
                  <a:srgbClr val="006FC0"/>
                </a:solidFill>
                <a:latin typeface="Microsoft Sans Serif"/>
                <a:cs typeface="Microsoft Sans Serif"/>
              </a:rPr>
              <a:t>приоритета </a:t>
            </a:r>
            <a:r>
              <a:rPr sz="2650" spc="-20" dirty="0">
                <a:solidFill>
                  <a:srgbClr val="006FC0"/>
                </a:solidFill>
                <a:latin typeface="Microsoft Sans Serif"/>
                <a:cs typeface="Microsoft Sans Serif"/>
              </a:rPr>
              <a:t>при </a:t>
            </a:r>
            <a:r>
              <a:rPr sz="2650" spc="-40" dirty="0">
                <a:solidFill>
                  <a:srgbClr val="006FC0"/>
                </a:solidFill>
                <a:latin typeface="Microsoft Sans Serif"/>
                <a:cs typeface="Microsoft Sans Serif"/>
              </a:rPr>
              <a:t>таможенном </a:t>
            </a:r>
            <a:r>
              <a:rPr sz="2650" spc="-15" dirty="0">
                <a:solidFill>
                  <a:srgbClr val="006FC0"/>
                </a:solidFill>
                <a:latin typeface="Microsoft Sans Serif"/>
                <a:cs typeface="Microsoft Sans Serif"/>
              </a:rPr>
              <a:t>оформлении 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товаров </a:t>
            </a:r>
            <a:r>
              <a:rPr sz="2650" spc="-20" dirty="0">
                <a:solidFill>
                  <a:srgbClr val="006FC0"/>
                </a:solidFill>
                <a:latin typeface="Microsoft Sans Serif"/>
                <a:cs typeface="Microsoft Sans Serif"/>
              </a:rPr>
              <a:t>народного 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потребления, </a:t>
            </a:r>
            <a:r>
              <a:rPr sz="2650" spc="-35" dirty="0">
                <a:solidFill>
                  <a:srgbClr val="006FC0"/>
                </a:solidFill>
                <a:latin typeface="Microsoft Sans Serif"/>
                <a:cs typeface="Microsoft Sans Serif"/>
              </a:rPr>
              <a:t>включая </a:t>
            </a:r>
            <a:r>
              <a:rPr sz="2650" spc="-30" dirty="0">
                <a:solidFill>
                  <a:srgbClr val="006FC0"/>
                </a:solidFill>
                <a:latin typeface="Microsoft Sans Serif"/>
                <a:cs typeface="Microsoft Sans Serif"/>
              </a:rPr>
              <a:t>продукты </a:t>
            </a:r>
            <a:r>
              <a:rPr sz="2650" spc="-69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5" dirty="0">
                <a:solidFill>
                  <a:srgbClr val="006FC0"/>
                </a:solidFill>
                <a:latin typeface="Microsoft Sans Serif"/>
                <a:cs typeface="Microsoft Sans Serif"/>
              </a:rPr>
              <a:t>питания 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и </a:t>
            </a:r>
            <a:r>
              <a:rPr sz="2650" spc="-35" dirty="0">
                <a:solidFill>
                  <a:srgbClr val="006FC0"/>
                </a:solidFill>
                <a:latin typeface="Microsoft Sans Serif"/>
                <a:cs typeface="Microsoft Sans Serif"/>
              </a:rPr>
              <a:t>медикаменты, </a:t>
            </a:r>
            <a:r>
              <a:rPr sz="2650" spc="-15" dirty="0">
                <a:solidFill>
                  <a:srgbClr val="006FC0"/>
                </a:solidFill>
                <a:latin typeface="Microsoft Sans Serif"/>
                <a:cs typeface="Microsoft Sans Serif"/>
              </a:rPr>
              <a:t>оборудование, </a:t>
            </a:r>
            <a:r>
              <a:rPr sz="2650" spc="-35" dirty="0">
                <a:solidFill>
                  <a:srgbClr val="006FC0"/>
                </a:solidFill>
                <a:latin typeface="Microsoft Sans Serif"/>
                <a:cs typeface="Microsoft Sans Serif"/>
              </a:rPr>
              <a:t>комплектующие 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и </a:t>
            </a:r>
            <a:r>
              <a:rPr sz="2650" spc="-30" dirty="0">
                <a:solidFill>
                  <a:srgbClr val="006FC0"/>
                </a:solidFill>
                <a:latin typeface="Microsoft Sans Serif"/>
                <a:cs typeface="Microsoft Sans Serif"/>
              </a:rPr>
              <a:t>запасные </a:t>
            </a:r>
            <a:r>
              <a:rPr sz="2650" spc="-15" dirty="0">
                <a:solidFill>
                  <a:srgbClr val="006FC0"/>
                </a:solidFill>
                <a:latin typeface="Microsoft Sans Serif"/>
                <a:cs typeface="Microsoft Sans Serif"/>
              </a:rPr>
              <a:t>части на </a:t>
            </a:r>
            <a:r>
              <a:rPr sz="2650" spc="-25" dirty="0">
                <a:solidFill>
                  <a:srgbClr val="006FC0"/>
                </a:solidFill>
                <a:latin typeface="Microsoft Sans Serif"/>
                <a:cs typeface="Microsoft Sans Serif"/>
              </a:rPr>
              <a:t>российских </a:t>
            </a:r>
            <a:r>
              <a:rPr sz="2650" spc="-30" dirty="0">
                <a:solidFill>
                  <a:srgbClr val="006FC0"/>
                </a:solidFill>
                <a:latin typeface="Microsoft Sans Serif"/>
                <a:cs typeface="Microsoft Sans Serif"/>
              </a:rPr>
              <a:t>железных </a:t>
            </a:r>
            <a:r>
              <a:rPr sz="2650" spc="-20" dirty="0">
                <a:solidFill>
                  <a:srgbClr val="006FC0"/>
                </a:solidFill>
                <a:latin typeface="Microsoft Sans Serif"/>
                <a:cs typeface="Microsoft Sans Serif"/>
              </a:rPr>
              <a:t>дорогах 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и </a:t>
            </a:r>
            <a:r>
              <a:rPr sz="2650" spc="-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35" dirty="0">
                <a:solidFill>
                  <a:srgbClr val="006FC0"/>
                </a:solidFill>
                <a:latin typeface="Microsoft Sans Serif"/>
                <a:cs typeface="Microsoft Sans Serif"/>
              </a:rPr>
              <a:t>пунктах</a:t>
            </a:r>
            <a:r>
              <a:rPr sz="2650" spc="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35" dirty="0">
                <a:solidFill>
                  <a:srgbClr val="006FC0"/>
                </a:solidFill>
                <a:latin typeface="Microsoft Sans Serif"/>
                <a:cs typeface="Microsoft Sans Serif"/>
              </a:rPr>
              <a:t>пропуска</a:t>
            </a:r>
            <a:r>
              <a:rPr sz="265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и</a:t>
            </a:r>
            <a:r>
              <a:rPr sz="2650" spc="3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5" dirty="0">
                <a:solidFill>
                  <a:srgbClr val="006FC0"/>
                </a:solidFill>
                <a:latin typeface="Microsoft Sans Serif"/>
                <a:cs typeface="Microsoft Sans Serif"/>
              </a:rPr>
              <a:t>портах»</a:t>
            </a:r>
            <a:endParaRPr sz="2650">
              <a:latin typeface="Microsoft Sans Serif"/>
              <a:cs typeface="Microsoft Sans Serif"/>
            </a:endParaRPr>
          </a:p>
          <a:p>
            <a:pPr marL="295275" algn="just">
              <a:lnSpc>
                <a:spcPts val="2665"/>
              </a:lnSpc>
            </a:pP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В</a:t>
            </a:r>
            <a:r>
              <a:rPr sz="230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5" dirty="0">
                <a:solidFill>
                  <a:srgbClr val="0066CC"/>
                </a:solidFill>
                <a:latin typeface="Microsoft Sans Serif"/>
                <a:cs typeface="Microsoft Sans Serif"/>
              </a:rPr>
              <a:t>отношении</a:t>
            </a:r>
            <a:r>
              <a:rPr sz="2300" spc="6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30" dirty="0">
                <a:solidFill>
                  <a:srgbClr val="0066CC"/>
                </a:solidFill>
                <a:latin typeface="Microsoft Sans Serif"/>
                <a:cs typeface="Microsoft Sans Serif"/>
              </a:rPr>
              <a:t>списка</a:t>
            </a:r>
            <a:r>
              <a:rPr sz="230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товаров,</a:t>
            </a:r>
            <a:r>
              <a:rPr sz="230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5" dirty="0">
                <a:solidFill>
                  <a:srgbClr val="0066CC"/>
                </a:solidFill>
                <a:latin typeface="Microsoft Sans Serif"/>
                <a:cs typeface="Microsoft Sans Serif"/>
              </a:rPr>
              <a:t>подвергающихся</a:t>
            </a:r>
            <a:r>
              <a:rPr sz="2300" spc="5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быстрой</a:t>
            </a:r>
            <a:r>
              <a:rPr sz="2300" spc="5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порче</a:t>
            </a:r>
            <a:r>
              <a:rPr sz="1950" b="1" dirty="0">
                <a:solidFill>
                  <a:srgbClr val="5E5E5E"/>
                </a:solidFill>
                <a:latin typeface="Arial"/>
                <a:cs typeface="Arial"/>
              </a:rPr>
              <a:t>,</a:t>
            </a:r>
            <a:r>
              <a:rPr sz="1950" b="1" spc="3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таможенными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органами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Российской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Федерации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таможенные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операции</a:t>
            </a:r>
            <a:endParaRPr sz="1950">
              <a:latin typeface="Microsoft Sans Serif"/>
              <a:cs typeface="Microsoft Sans Serif"/>
            </a:endParaRPr>
          </a:p>
          <a:p>
            <a:pPr marL="295275" marR="198120" algn="just">
              <a:lnSpc>
                <a:spcPct val="101499"/>
              </a:lnSpc>
              <a:spcBef>
                <a:spcPts val="10"/>
              </a:spcBef>
            </a:pP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совершаются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первоочередном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порядке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.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Сейчас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это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73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группы товаров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,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 числе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которых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не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только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продовольственные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товары,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но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и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необходимые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фармацевтической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отрасли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реагенты,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биоматериалы,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сельскохозяйственные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товары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и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сырье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для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фармацевтики).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Первоочередной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порядок</a:t>
            </a:r>
            <a:endParaRPr sz="1950">
              <a:latin typeface="Microsoft Sans Serif"/>
              <a:cs typeface="Microsoft Sans Serif"/>
            </a:endParaRPr>
          </a:p>
          <a:p>
            <a:pPr marL="295275" marR="69850">
              <a:lnSpc>
                <a:spcPct val="101499"/>
              </a:lnSpc>
            </a:pP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обеспечивается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таможенными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органами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отношении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совершения</a:t>
            </a:r>
            <a:r>
              <a:rPr sz="1950" spc="8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таможенных</a:t>
            </a:r>
            <a:r>
              <a:rPr sz="1950" b="1" spc="3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операций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,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связанных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с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документальным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и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фактическим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контролем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при </a:t>
            </a:r>
            <a:r>
              <a:rPr sz="1950" spc="-50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прибытии</a:t>
            </a:r>
            <a:r>
              <a:rPr sz="1950" b="1" spc="3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указанных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товаров,</a:t>
            </a:r>
            <a:r>
              <a:rPr sz="1950" spc="7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таможенных</a:t>
            </a:r>
            <a:r>
              <a:rPr sz="1950" b="1" spc="3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операций</a:t>
            </a:r>
            <a:r>
              <a:rPr sz="1950" b="1" spc="2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при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 транспортном,</a:t>
            </a:r>
            <a:r>
              <a:rPr sz="1950" b="1" spc="6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санитарно-карантинном,</a:t>
            </a:r>
            <a:r>
              <a:rPr sz="1950" b="1" spc="4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карантинном</a:t>
            </a:r>
            <a:r>
              <a:rPr sz="1950" b="1" spc="4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фитосанитарном,</a:t>
            </a:r>
            <a:r>
              <a:rPr sz="1950" b="1" spc="6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ветеринарном </a:t>
            </a:r>
            <a:r>
              <a:rPr sz="1950" b="1" spc="-52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и</a:t>
            </a:r>
            <a:r>
              <a:rPr sz="1950" b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других</a:t>
            </a:r>
            <a:r>
              <a:rPr sz="1950" b="1" spc="3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видах</a:t>
            </a:r>
            <a:r>
              <a:rPr sz="1950" b="1" spc="2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контроля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,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таможенных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операций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связи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с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завершением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 таможенного</a:t>
            </a:r>
            <a:r>
              <a:rPr sz="1950" b="1" spc="3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5" dirty="0">
                <a:solidFill>
                  <a:srgbClr val="5E5E5E"/>
                </a:solidFill>
                <a:latin typeface="Arial"/>
                <a:cs typeface="Arial"/>
              </a:rPr>
              <a:t>транзита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,</a:t>
            </a:r>
            <a:r>
              <a:rPr sz="1950" spc="6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а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30" dirty="0">
                <a:solidFill>
                  <a:srgbClr val="5E5E5E"/>
                </a:solidFill>
                <a:latin typeface="Microsoft Sans Serif"/>
                <a:cs typeface="Microsoft Sans Serif"/>
              </a:rPr>
              <a:t>также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отношении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регистрации</a:t>
            </a:r>
            <a:r>
              <a:rPr sz="1950" b="1" spc="5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деклараций</a:t>
            </a:r>
            <a:r>
              <a:rPr sz="1950" b="1" spc="-1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на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товары,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сокращенного</a:t>
            </a:r>
            <a:r>
              <a:rPr sz="1950" b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изложения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5" dirty="0">
                <a:solidFill>
                  <a:srgbClr val="5E5E5E"/>
                </a:solidFill>
                <a:latin typeface="Arial"/>
                <a:cs typeface="Arial"/>
              </a:rPr>
              <a:t>результатов</a:t>
            </a:r>
            <a:r>
              <a:rPr sz="1950" b="1" spc="4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таможенного досмотра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,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др.</a:t>
            </a:r>
            <a:endParaRPr sz="1950">
              <a:latin typeface="Microsoft Sans Serif"/>
              <a:cs typeface="Microsoft Sans Serif"/>
            </a:endParaRPr>
          </a:p>
          <a:p>
            <a:pPr marL="295275">
              <a:lnSpc>
                <a:spcPct val="100000"/>
              </a:lnSpc>
              <a:spcBef>
                <a:spcPts val="30"/>
              </a:spcBef>
            </a:pP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Срок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–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бессрочно.</a:t>
            </a:r>
            <a:r>
              <a:rPr sz="1950" b="1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Основание</a:t>
            </a:r>
            <a:r>
              <a:rPr sz="195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25" dirty="0">
                <a:solidFill>
                  <a:srgbClr val="0066CC"/>
                </a:solidFill>
                <a:latin typeface="Microsoft Sans Serif"/>
                <a:cs typeface="Microsoft Sans Serif"/>
              </a:rPr>
              <a:t>–</a:t>
            </a:r>
            <a:r>
              <a:rPr sz="1950" spc="2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-30" dirty="0">
                <a:solidFill>
                  <a:srgbClr val="0066CC"/>
                </a:solidFill>
                <a:latin typeface="Microsoft Sans Serif"/>
                <a:cs typeface="Microsoft Sans Serif"/>
              </a:rPr>
              <a:t>ППРФ</a:t>
            </a:r>
            <a:r>
              <a:rPr sz="195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от</a:t>
            </a:r>
            <a:r>
              <a:rPr sz="195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0066CC"/>
                </a:solidFill>
                <a:latin typeface="Microsoft Sans Serif"/>
                <a:cs typeface="Microsoft Sans Serif"/>
              </a:rPr>
              <a:t>16.03.2022</a:t>
            </a:r>
            <a:r>
              <a:rPr sz="195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75" dirty="0">
                <a:solidFill>
                  <a:srgbClr val="0066CC"/>
                </a:solidFill>
                <a:latin typeface="Microsoft Sans Serif"/>
                <a:cs typeface="Microsoft Sans Serif"/>
              </a:rPr>
              <a:t>№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0066CC"/>
                </a:solidFill>
                <a:latin typeface="Microsoft Sans Serif"/>
                <a:cs typeface="Microsoft Sans Serif"/>
              </a:rPr>
              <a:t>378,</a:t>
            </a:r>
            <a:r>
              <a:rPr sz="1950" spc="5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-30" dirty="0">
                <a:solidFill>
                  <a:srgbClr val="0066CC"/>
                </a:solidFill>
                <a:latin typeface="Microsoft Sans Serif"/>
                <a:cs typeface="Microsoft Sans Serif"/>
              </a:rPr>
              <a:t>ППРФ</a:t>
            </a:r>
            <a:r>
              <a:rPr sz="1950" spc="2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от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26.04.2022</a:t>
            </a:r>
            <a:r>
              <a:rPr sz="195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75" dirty="0">
                <a:solidFill>
                  <a:srgbClr val="0066CC"/>
                </a:solidFill>
                <a:latin typeface="Microsoft Sans Serif"/>
                <a:cs typeface="Microsoft Sans Serif"/>
              </a:rPr>
              <a:t>№</a:t>
            </a:r>
            <a:r>
              <a:rPr sz="195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758</a:t>
            </a:r>
            <a:endParaRPr sz="19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050">
              <a:latin typeface="Microsoft Sans Serif"/>
              <a:cs typeface="Microsoft Sans Serif"/>
            </a:endParaRPr>
          </a:p>
          <a:p>
            <a:pPr marL="295275" marR="67310" algn="just">
              <a:lnSpc>
                <a:spcPct val="101600"/>
              </a:lnSpc>
            </a:pPr>
            <a:r>
              <a:rPr sz="2300" spc="-5" dirty="0">
                <a:solidFill>
                  <a:srgbClr val="0066CC"/>
                </a:solidFill>
                <a:latin typeface="Microsoft Sans Serif"/>
                <a:cs typeface="Microsoft Sans Serif"/>
              </a:rPr>
              <a:t>Росморречфлот поручил </a:t>
            </a:r>
            <a:r>
              <a:rPr sz="2300" spc="-10" dirty="0">
                <a:solidFill>
                  <a:srgbClr val="0066CC"/>
                </a:solidFill>
                <a:latin typeface="Microsoft Sans Serif"/>
                <a:cs typeface="Microsoft Sans Serif"/>
              </a:rPr>
              <a:t>администрациям </a:t>
            </a:r>
            <a:r>
              <a:rPr sz="2300" spc="-30" dirty="0">
                <a:solidFill>
                  <a:srgbClr val="0066CC"/>
                </a:solidFill>
                <a:latin typeface="Microsoft Sans Serif"/>
                <a:cs typeface="Microsoft Sans Serif"/>
              </a:rPr>
              <a:t>морских </a:t>
            </a:r>
            <a:r>
              <a:rPr sz="2300" spc="-5" dirty="0">
                <a:solidFill>
                  <a:srgbClr val="0066CC"/>
                </a:solidFill>
                <a:latin typeface="Microsoft Sans Serif"/>
                <a:cs typeface="Microsoft Sans Serif"/>
              </a:rPr>
              <a:t>портов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довести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указание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об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обеспечении приоритетного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движения,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оформления прихода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и 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обработки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судов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морских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портах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отношении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судов,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перевозящих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данные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категории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товаров,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до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капитанов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морских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портов.</a:t>
            </a:r>
            <a:endParaRPr sz="1950">
              <a:latin typeface="Microsoft Sans Serif"/>
              <a:cs typeface="Microsoft Sans Serif"/>
            </a:endParaRPr>
          </a:p>
          <a:p>
            <a:pPr marL="295275">
              <a:lnSpc>
                <a:spcPct val="100000"/>
              </a:lnSpc>
              <a:spcBef>
                <a:spcPts val="35"/>
              </a:spcBef>
            </a:pP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Основание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-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</a:t>
            </a:r>
            <a:r>
              <a:rPr sz="1950" dirty="0">
                <a:solidFill>
                  <a:srgbClr val="0066CC"/>
                </a:solidFill>
                <a:latin typeface="Microsoft Sans Serif"/>
                <a:cs typeface="Microsoft Sans Serif"/>
              </a:rPr>
              <a:t>исьмо</a:t>
            </a:r>
            <a:r>
              <a:rPr sz="1950" spc="2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Росморречфлота</a:t>
            </a:r>
            <a:r>
              <a:rPr sz="195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от</a:t>
            </a:r>
            <a:r>
              <a:rPr sz="195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0066CC"/>
                </a:solidFill>
                <a:latin typeface="Microsoft Sans Serif"/>
                <a:cs typeface="Microsoft Sans Serif"/>
              </a:rPr>
              <a:t>18.03.2022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75" dirty="0">
                <a:solidFill>
                  <a:srgbClr val="0066CC"/>
                </a:solidFill>
                <a:latin typeface="Microsoft Sans Serif"/>
                <a:cs typeface="Microsoft Sans Serif"/>
              </a:rPr>
              <a:t>№</a:t>
            </a:r>
            <a:r>
              <a:rPr sz="195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0066CC"/>
                </a:solidFill>
                <a:latin typeface="Microsoft Sans Serif"/>
                <a:cs typeface="Microsoft Sans Serif"/>
              </a:rPr>
              <a:t>АЛ-27/3063.</a:t>
            </a:r>
            <a:endParaRPr sz="19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050">
              <a:latin typeface="Microsoft Sans Serif"/>
              <a:cs typeface="Microsoft Sans Serif"/>
            </a:endParaRPr>
          </a:p>
          <a:p>
            <a:pPr marL="295275" marR="5080">
              <a:lnSpc>
                <a:spcPct val="101499"/>
              </a:lnSpc>
            </a:pP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С</a:t>
            </a:r>
            <a:r>
              <a:rPr sz="230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31</a:t>
            </a:r>
            <a:r>
              <a:rPr sz="230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10" dirty="0">
                <a:solidFill>
                  <a:srgbClr val="0066CC"/>
                </a:solidFill>
                <a:latin typeface="Microsoft Sans Serif"/>
                <a:cs typeface="Microsoft Sans Serif"/>
              </a:rPr>
              <a:t>марта</a:t>
            </a:r>
            <a:r>
              <a:rPr sz="230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2022</a:t>
            </a:r>
            <a:r>
              <a:rPr sz="2300" spc="5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20" dirty="0">
                <a:solidFill>
                  <a:srgbClr val="0066CC"/>
                </a:solidFill>
                <a:latin typeface="Microsoft Sans Serif"/>
                <a:cs typeface="Microsoft Sans Serif"/>
              </a:rPr>
              <a:t>г.</a:t>
            </a:r>
            <a:r>
              <a:rPr sz="230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20" dirty="0">
                <a:solidFill>
                  <a:srgbClr val="0066CC"/>
                </a:solidFill>
                <a:latin typeface="Microsoft Sans Serif"/>
                <a:cs typeface="Microsoft Sans Serif"/>
              </a:rPr>
              <a:t>сокращен</a:t>
            </a:r>
            <a:r>
              <a:rPr sz="230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10" dirty="0">
                <a:solidFill>
                  <a:srgbClr val="0066CC"/>
                </a:solidFill>
                <a:latin typeface="Microsoft Sans Serif"/>
                <a:cs typeface="Microsoft Sans Serif"/>
              </a:rPr>
              <a:t>перечень</a:t>
            </a:r>
            <a:r>
              <a:rPr sz="2300" spc="6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случаев,</a:t>
            </a:r>
            <a:r>
              <a:rPr sz="230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35" dirty="0">
                <a:solidFill>
                  <a:srgbClr val="0066CC"/>
                </a:solidFill>
                <a:latin typeface="Microsoft Sans Serif"/>
                <a:cs typeface="Microsoft Sans Serif"/>
              </a:rPr>
              <a:t>когда</a:t>
            </a:r>
            <a:r>
              <a:rPr sz="2300" spc="5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10" dirty="0">
                <a:solidFill>
                  <a:srgbClr val="0066CC"/>
                </a:solidFill>
                <a:latin typeface="Microsoft Sans Serif"/>
                <a:cs typeface="Microsoft Sans Serif"/>
              </a:rPr>
              <a:t>результаты</a:t>
            </a:r>
            <a:r>
              <a:rPr sz="2300" spc="6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20" dirty="0">
                <a:solidFill>
                  <a:srgbClr val="0066CC"/>
                </a:solidFill>
                <a:latin typeface="Microsoft Sans Serif"/>
                <a:cs typeface="Microsoft Sans Serif"/>
              </a:rPr>
              <a:t>таможенного</a:t>
            </a:r>
            <a:r>
              <a:rPr sz="2300" spc="6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5" dirty="0">
                <a:solidFill>
                  <a:srgbClr val="0066CC"/>
                </a:solidFill>
                <a:latin typeface="Microsoft Sans Serif"/>
                <a:cs typeface="Microsoft Sans Serif"/>
              </a:rPr>
              <a:t>наблюдения</a:t>
            </a:r>
            <a:r>
              <a:rPr sz="2300" spc="10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(дополнительной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 формы</a:t>
            </a:r>
            <a:r>
              <a:rPr sz="1950" i="1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визуального </a:t>
            </a:r>
            <a:r>
              <a:rPr sz="1950" i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контроля</a:t>
            </a:r>
            <a:r>
              <a:rPr sz="1950" i="1" spc="3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за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товарами</a:t>
            </a:r>
            <a:r>
              <a:rPr sz="1950" i="1" spc="3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и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транспортными</a:t>
            </a:r>
            <a:r>
              <a:rPr sz="1950" i="1" spc="5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средствами,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осуществляемого</a:t>
            </a:r>
            <a:r>
              <a:rPr sz="1950" i="1" spc="3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таможенными</a:t>
            </a:r>
            <a:r>
              <a:rPr sz="1950" i="1" spc="3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органами)</a:t>
            </a:r>
            <a:r>
              <a:rPr sz="1950" i="1" spc="8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оформляются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25" dirty="0">
                <a:solidFill>
                  <a:srgbClr val="5E5E5E"/>
                </a:solidFill>
                <a:latin typeface="Microsoft Sans Serif"/>
                <a:cs typeface="Microsoft Sans Serif"/>
              </a:rPr>
              <a:t>актом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таможенного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наблюдения.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30" dirty="0">
                <a:solidFill>
                  <a:srgbClr val="5E5E5E"/>
                </a:solidFill>
                <a:latin typeface="Microsoft Sans Serif"/>
                <a:cs typeface="Microsoft Sans Serif"/>
              </a:rPr>
              <a:t>Из </a:t>
            </a:r>
            <a:r>
              <a:rPr sz="1950" spc="-50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указанного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перечня</a:t>
            </a:r>
            <a:r>
              <a:rPr sz="1950" spc="6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исключен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случай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проведения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таможенного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наблюдения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рамках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проведения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таможенного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контроля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для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осуществления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иных</a:t>
            </a:r>
            <a:endParaRPr sz="1950">
              <a:latin typeface="Microsoft Sans Serif"/>
              <a:cs typeface="Microsoft Sans Serif"/>
            </a:endParaRPr>
          </a:p>
          <a:p>
            <a:pPr marL="295275" marR="889000">
              <a:lnSpc>
                <a:spcPct val="101499"/>
              </a:lnSpc>
              <a:tabLst>
                <a:tab pos="3145155" algn="l"/>
              </a:tabLst>
            </a:pP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функций,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возложенных	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на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таможенные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органы</a:t>
            </a:r>
            <a:r>
              <a:rPr sz="1950" spc="6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Федеральными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20" dirty="0">
                <a:solidFill>
                  <a:srgbClr val="5E5E5E"/>
                </a:solidFill>
                <a:latin typeface="Microsoft Sans Serif"/>
                <a:cs typeface="Microsoft Sans Serif"/>
              </a:rPr>
              <a:t>законами,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20" dirty="0">
                <a:solidFill>
                  <a:srgbClr val="5E5E5E"/>
                </a:solidFill>
                <a:latin typeface="Microsoft Sans Serif"/>
                <a:cs typeface="Microsoft Sans Serif"/>
              </a:rPr>
              <a:t>актами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Президента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Российской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Федерации,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Правительства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Российской </a:t>
            </a:r>
            <a:r>
              <a:rPr sz="1950" spc="-50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Федерации.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Срок</a:t>
            </a:r>
            <a:r>
              <a:rPr sz="1950" b="1" spc="-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–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 бессрочно.</a:t>
            </a:r>
            <a:r>
              <a:rPr sz="1950" b="1" spc="-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Основание</a:t>
            </a:r>
            <a:r>
              <a:rPr sz="195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25" dirty="0">
                <a:solidFill>
                  <a:srgbClr val="0066CC"/>
                </a:solidFill>
                <a:latin typeface="Microsoft Sans Serif"/>
                <a:cs typeface="Microsoft Sans Serif"/>
              </a:rPr>
              <a:t>–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-30" dirty="0">
                <a:solidFill>
                  <a:srgbClr val="0066CC"/>
                </a:solidFill>
                <a:latin typeface="Microsoft Sans Serif"/>
                <a:cs typeface="Microsoft Sans Serif"/>
              </a:rPr>
              <a:t>приказ</a:t>
            </a:r>
            <a:r>
              <a:rPr sz="195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-45" dirty="0">
                <a:solidFill>
                  <a:srgbClr val="0066CC"/>
                </a:solidFill>
                <a:latin typeface="Microsoft Sans Serif"/>
                <a:cs typeface="Microsoft Sans Serif"/>
              </a:rPr>
              <a:t>ФТС</a:t>
            </a:r>
            <a:r>
              <a:rPr sz="195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от</a:t>
            </a:r>
            <a:r>
              <a:rPr sz="195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24.03.2022</a:t>
            </a:r>
            <a:r>
              <a:rPr sz="195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75" dirty="0">
                <a:solidFill>
                  <a:srgbClr val="0066CC"/>
                </a:solidFill>
                <a:latin typeface="Microsoft Sans Serif"/>
                <a:cs typeface="Microsoft Sans Serif"/>
              </a:rPr>
              <a:t>№</a:t>
            </a:r>
            <a:r>
              <a:rPr sz="195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0066CC"/>
                </a:solidFill>
                <a:latin typeface="Microsoft Sans Serif"/>
                <a:cs typeface="Microsoft Sans Serif"/>
              </a:rPr>
              <a:t>195.</a:t>
            </a:r>
            <a:endParaRPr sz="19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050">
              <a:latin typeface="Microsoft Sans Serif"/>
              <a:cs typeface="Microsoft Sans Serif"/>
            </a:endParaRPr>
          </a:p>
          <a:p>
            <a:pPr marL="295275" marR="2014855">
              <a:lnSpc>
                <a:spcPct val="101600"/>
              </a:lnSpc>
            </a:pPr>
            <a:r>
              <a:rPr sz="2300" spc="-5" dirty="0">
                <a:solidFill>
                  <a:srgbClr val="0066CC"/>
                </a:solidFill>
                <a:latin typeface="Microsoft Sans Serif"/>
                <a:cs typeface="Microsoft Sans Serif"/>
              </a:rPr>
              <a:t>Аналогичная</a:t>
            </a:r>
            <a:r>
              <a:rPr sz="2300" spc="6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работа</a:t>
            </a:r>
            <a:r>
              <a:rPr sz="2300" spc="5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ведется</a:t>
            </a:r>
            <a:r>
              <a:rPr sz="230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на</a:t>
            </a:r>
            <a:r>
              <a:rPr sz="230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15" dirty="0">
                <a:solidFill>
                  <a:srgbClr val="0066CC"/>
                </a:solidFill>
                <a:latin typeface="Microsoft Sans Serif"/>
                <a:cs typeface="Microsoft Sans Serif"/>
              </a:rPr>
              <a:t>площадке</a:t>
            </a:r>
            <a:r>
              <a:rPr sz="2300" spc="5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50" dirty="0">
                <a:solidFill>
                  <a:srgbClr val="0066CC"/>
                </a:solidFill>
                <a:latin typeface="Microsoft Sans Serif"/>
                <a:cs typeface="Microsoft Sans Serif"/>
              </a:rPr>
              <a:t>ЕЭК. </a:t>
            </a:r>
            <a:r>
              <a:rPr sz="1950" spc="-20" dirty="0">
                <a:solidFill>
                  <a:srgbClr val="5E5E5E"/>
                </a:solidFill>
                <a:latin typeface="Microsoft Sans Serif"/>
                <a:cs typeface="Microsoft Sans Serif"/>
              </a:rPr>
              <a:t>Пока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«евразийский»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список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вошли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только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5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 групп</a:t>
            </a:r>
            <a:r>
              <a:rPr sz="1950" b="1" spc="4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товаров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,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необходимых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для </a:t>
            </a:r>
            <a:r>
              <a:rPr sz="1950" spc="-50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сельхозпроизводства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и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фармацевтики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(жмыхи,</a:t>
            </a:r>
            <a:r>
              <a:rPr sz="1950" i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декстрины,</a:t>
            </a:r>
            <a:r>
              <a:rPr sz="1950" i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реагенты,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эмульгаторы</a:t>
            </a:r>
            <a:r>
              <a:rPr sz="1950" i="1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и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 др.)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.</a:t>
            </a:r>
            <a:endParaRPr sz="1950">
              <a:latin typeface="Microsoft Sans Serif"/>
              <a:cs typeface="Microsoft Sans Serif"/>
            </a:endParaRPr>
          </a:p>
          <a:p>
            <a:pPr marL="295275">
              <a:lnSpc>
                <a:spcPct val="100000"/>
              </a:lnSpc>
              <a:spcBef>
                <a:spcPts val="35"/>
              </a:spcBef>
            </a:pP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Срок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–</a:t>
            </a:r>
            <a:r>
              <a:rPr sz="1950" b="1" spc="-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бессрочно.</a:t>
            </a:r>
            <a:r>
              <a:rPr sz="1950" b="1" spc="-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Основание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25" dirty="0">
                <a:solidFill>
                  <a:srgbClr val="0066CC"/>
                </a:solidFill>
                <a:latin typeface="Microsoft Sans Serif"/>
                <a:cs typeface="Microsoft Sans Serif"/>
              </a:rPr>
              <a:t>–</a:t>
            </a:r>
            <a:r>
              <a:rPr sz="1950" spc="2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решение</a:t>
            </a:r>
            <a:r>
              <a:rPr sz="1950" spc="5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Совета</a:t>
            </a:r>
            <a:r>
              <a:rPr sz="195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-35" dirty="0">
                <a:solidFill>
                  <a:srgbClr val="0066CC"/>
                </a:solidFill>
                <a:latin typeface="Microsoft Sans Serif"/>
                <a:cs typeface="Microsoft Sans Serif"/>
              </a:rPr>
              <a:t>ЕЭК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от</a:t>
            </a:r>
            <a:r>
              <a:rPr sz="1950" spc="2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0066CC"/>
                </a:solidFill>
                <a:latin typeface="Microsoft Sans Serif"/>
                <a:cs typeface="Microsoft Sans Serif"/>
              </a:rPr>
              <a:t>15.07.2022.</a:t>
            </a:r>
            <a:endParaRPr sz="195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9637322" y="10999331"/>
            <a:ext cx="181610" cy="2362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735"/>
              </a:lnSpc>
            </a:pPr>
            <a:r>
              <a:rPr sz="1450" spc="15" dirty="0">
                <a:latin typeface="Microsoft Sans Serif"/>
                <a:cs typeface="Microsoft Sans Serif"/>
              </a:rPr>
              <a:t>8</a:t>
            </a:r>
            <a:endParaRPr sz="1450">
              <a:latin typeface="Microsoft Sans Serif"/>
              <a:cs typeface="Microsoft Sans Serif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2399665">
              <a:lnSpc>
                <a:spcPct val="100000"/>
              </a:lnSpc>
              <a:spcBef>
                <a:spcPts val="130"/>
              </a:spcBef>
            </a:pPr>
            <a:r>
              <a:rPr spc="10" dirty="0"/>
              <a:t>Упрощение</a:t>
            </a:r>
            <a:r>
              <a:rPr spc="5" dirty="0"/>
              <a:t> </a:t>
            </a:r>
            <a:r>
              <a:rPr spc="15" dirty="0"/>
              <a:t>формальностей</a:t>
            </a:r>
            <a:r>
              <a:rPr spc="-15" dirty="0"/>
              <a:t> </a:t>
            </a:r>
            <a:r>
              <a:rPr spc="15" dirty="0"/>
              <a:t>при</a:t>
            </a:r>
            <a:r>
              <a:rPr spc="10" dirty="0"/>
              <a:t> </a:t>
            </a:r>
            <a:r>
              <a:rPr spc="15" dirty="0"/>
              <a:t>ввозе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41338" y="1745287"/>
            <a:ext cx="10739755" cy="431165"/>
          </a:xfrm>
          <a:prstGeom prst="rect">
            <a:avLst/>
          </a:prstGeom>
          <a:solidFill>
            <a:srgbClr val="CCEBFF"/>
          </a:solidFill>
        </p:spPr>
        <p:txBody>
          <a:bodyPr vert="horz" wrap="square" lIns="0" tIns="31114" rIns="0" bIns="0" rtlCol="0">
            <a:spAutoFit/>
          </a:bodyPr>
          <a:lstStyle/>
          <a:p>
            <a:pPr marL="75565">
              <a:lnSpc>
                <a:spcPct val="100000"/>
              </a:lnSpc>
              <a:spcBef>
                <a:spcPts val="244"/>
              </a:spcBef>
            </a:pP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ПРИОРИТЕТНОЕ</a:t>
            </a:r>
            <a:r>
              <a:rPr sz="2300" b="1" spc="4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ТАМОЖЕННОЕ</a:t>
            </a:r>
            <a:r>
              <a:rPr sz="2300" b="1" spc="4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spc="-5" dirty="0">
                <a:solidFill>
                  <a:srgbClr val="006FC0"/>
                </a:solidFill>
                <a:latin typeface="Arial"/>
                <a:cs typeface="Arial"/>
              </a:rPr>
              <a:t>ОФОРМЛЕНИЕ</a:t>
            </a:r>
            <a:r>
              <a:rPr sz="2300" b="1" spc="3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spc="-5" dirty="0">
                <a:solidFill>
                  <a:srgbClr val="006FC0"/>
                </a:solidFill>
                <a:latin typeface="Arial"/>
                <a:cs typeface="Arial"/>
              </a:rPr>
              <a:t>ОТДЕЛЬНЫХ</a:t>
            </a:r>
            <a:r>
              <a:rPr sz="2300" b="1" spc="4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spc="-5" dirty="0">
                <a:solidFill>
                  <a:srgbClr val="006FC0"/>
                </a:solidFill>
                <a:latin typeface="Arial"/>
                <a:cs typeface="Arial"/>
              </a:rPr>
              <a:t>ТОВАРОВ</a:t>
            </a:r>
            <a:endParaRPr sz="23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4330" y="2188238"/>
            <a:ext cx="18412460" cy="86252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95275" indent="-283210">
              <a:lnSpc>
                <a:spcPct val="100000"/>
              </a:lnSpc>
              <a:spcBef>
                <a:spcPts val="90"/>
              </a:spcBef>
              <a:buFont typeface="Wingdings"/>
              <a:buChar char=""/>
              <a:tabLst>
                <a:tab pos="295910" algn="l"/>
              </a:tabLst>
            </a:pPr>
            <a:r>
              <a:rPr sz="2650" spc="-20" dirty="0">
                <a:solidFill>
                  <a:srgbClr val="006FC0"/>
                </a:solidFill>
                <a:latin typeface="Microsoft Sans Serif"/>
                <a:cs typeface="Microsoft Sans Serif"/>
              </a:rPr>
              <a:t>«Временное</a:t>
            </a:r>
            <a:r>
              <a:rPr sz="2650" spc="1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5" dirty="0">
                <a:solidFill>
                  <a:srgbClr val="006FC0"/>
                </a:solidFill>
                <a:latin typeface="Microsoft Sans Serif"/>
                <a:cs typeface="Microsoft Sans Serif"/>
              </a:rPr>
              <a:t>упрощение</a:t>
            </a:r>
            <a:r>
              <a:rPr sz="2650" spc="1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10" dirty="0">
                <a:solidFill>
                  <a:srgbClr val="006FC0"/>
                </a:solidFill>
                <a:latin typeface="Microsoft Sans Serif"/>
                <a:cs typeface="Microsoft Sans Serif"/>
              </a:rPr>
              <a:t>процедур</a:t>
            </a:r>
            <a:r>
              <a:rPr sz="2650" spc="10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35" dirty="0">
                <a:solidFill>
                  <a:srgbClr val="006FC0"/>
                </a:solidFill>
                <a:latin typeface="Microsoft Sans Serif"/>
                <a:cs typeface="Microsoft Sans Serif"/>
              </a:rPr>
              <a:t>таможенного</a:t>
            </a:r>
            <a:r>
              <a:rPr sz="2650" spc="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0" dirty="0">
                <a:solidFill>
                  <a:srgbClr val="006FC0"/>
                </a:solidFill>
                <a:latin typeface="Microsoft Sans Serif"/>
                <a:cs typeface="Microsoft Sans Serif"/>
              </a:rPr>
              <a:t>оформления</a:t>
            </a:r>
            <a:r>
              <a:rPr sz="2650" spc="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20" dirty="0">
                <a:solidFill>
                  <a:srgbClr val="006FC0"/>
                </a:solidFill>
                <a:latin typeface="Microsoft Sans Serif"/>
                <a:cs typeface="Microsoft Sans Serif"/>
              </a:rPr>
              <a:t>импортируемой</a:t>
            </a:r>
            <a:r>
              <a:rPr sz="2650" spc="-5" dirty="0">
                <a:solidFill>
                  <a:srgbClr val="006FC0"/>
                </a:solidFill>
                <a:latin typeface="Microsoft Sans Serif"/>
                <a:cs typeface="Microsoft Sans Serif"/>
              </a:rPr>
              <a:t> </a:t>
            </a:r>
            <a:r>
              <a:rPr sz="2650" spc="-30" dirty="0">
                <a:solidFill>
                  <a:srgbClr val="006FC0"/>
                </a:solidFill>
                <a:latin typeface="Microsoft Sans Serif"/>
                <a:cs typeface="Microsoft Sans Serif"/>
              </a:rPr>
              <a:t>продукции»</a:t>
            </a:r>
            <a:endParaRPr sz="2650">
              <a:latin typeface="Microsoft Sans Serif"/>
              <a:cs typeface="Microsoft Sans Serif"/>
            </a:endParaRPr>
          </a:p>
          <a:p>
            <a:pPr marL="295275" marR="885190">
              <a:lnSpc>
                <a:spcPts val="2450"/>
              </a:lnSpc>
              <a:spcBef>
                <a:spcPts val="365"/>
              </a:spcBef>
            </a:pP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На</a:t>
            </a:r>
            <a:r>
              <a:rPr sz="230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b="1" spc="5" dirty="0">
                <a:solidFill>
                  <a:srgbClr val="0066CC"/>
                </a:solidFill>
                <a:latin typeface="Arial"/>
                <a:cs typeface="Arial"/>
              </a:rPr>
              <a:t>15%</a:t>
            </a:r>
            <a:r>
              <a:rPr sz="2300" b="1" spc="-1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6CC"/>
                </a:solidFill>
                <a:latin typeface="Arial"/>
                <a:cs typeface="Arial"/>
              </a:rPr>
              <a:t>сокращен</a:t>
            </a:r>
            <a:r>
              <a:rPr sz="2300" b="1" spc="2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300" b="1" spc="-5" dirty="0">
                <a:solidFill>
                  <a:srgbClr val="0066CC"/>
                </a:solidFill>
                <a:latin typeface="Arial"/>
                <a:cs typeface="Arial"/>
              </a:rPr>
              <a:t>срок</a:t>
            </a:r>
            <a:r>
              <a:rPr sz="2300" b="1" spc="1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6CC"/>
                </a:solidFill>
                <a:latin typeface="Arial"/>
                <a:cs typeface="Arial"/>
              </a:rPr>
              <a:t>выдачи</a:t>
            </a:r>
            <a:r>
              <a:rPr sz="2300" b="1" spc="3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300" spc="-20" dirty="0">
                <a:solidFill>
                  <a:srgbClr val="0066CC"/>
                </a:solidFill>
                <a:latin typeface="Microsoft Sans Serif"/>
                <a:cs typeface="Microsoft Sans Serif"/>
              </a:rPr>
              <a:t>таможенными</a:t>
            </a:r>
            <a:r>
              <a:rPr sz="2300" spc="6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15" dirty="0">
                <a:solidFill>
                  <a:srgbClr val="0066CC"/>
                </a:solidFill>
                <a:latin typeface="Microsoft Sans Serif"/>
                <a:cs typeface="Microsoft Sans Serif"/>
              </a:rPr>
              <a:t>органами</a:t>
            </a:r>
            <a:r>
              <a:rPr sz="2300" spc="5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15" dirty="0">
                <a:solidFill>
                  <a:srgbClr val="0066CC"/>
                </a:solidFill>
                <a:latin typeface="Microsoft Sans Serif"/>
                <a:cs typeface="Microsoft Sans Serif"/>
              </a:rPr>
              <a:t>классификационных</a:t>
            </a:r>
            <a:r>
              <a:rPr sz="230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решений</a:t>
            </a:r>
            <a:r>
              <a:rPr sz="2300" spc="8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случае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обращения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через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личный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кабинет </a:t>
            </a:r>
            <a:r>
              <a:rPr sz="1950" spc="-50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участника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45" dirty="0">
                <a:solidFill>
                  <a:srgbClr val="5E5E5E"/>
                </a:solidFill>
                <a:latin typeface="Microsoft Sans Serif"/>
                <a:cs typeface="Microsoft Sans Serif"/>
              </a:rPr>
              <a:t>ВЭД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(было</a:t>
            </a:r>
            <a:r>
              <a:rPr sz="1950" i="1" spc="-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90</a:t>
            </a:r>
            <a:r>
              <a:rPr sz="1950" i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календарных</a:t>
            </a:r>
            <a:r>
              <a:rPr sz="1950" i="1" spc="3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дней,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стало</a:t>
            </a:r>
            <a:r>
              <a:rPr sz="1950" i="1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–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 55 рабочих дней)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.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Срок</a:t>
            </a:r>
            <a:r>
              <a:rPr sz="1950" b="1" spc="-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– бессрочно.</a:t>
            </a:r>
            <a:r>
              <a:rPr sz="1950" b="1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Основание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25" dirty="0">
                <a:solidFill>
                  <a:srgbClr val="0066CC"/>
                </a:solidFill>
                <a:latin typeface="Microsoft Sans Serif"/>
                <a:cs typeface="Microsoft Sans Serif"/>
              </a:rPr>
              <a:t>–</a:t>
            </a:r>
            <a:r>
              <a:rPr sz="195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-100" dirty="0">
                <a:solidFill>
                  <a:srgbClr val="0066CC"/>
                </a:solidFill>
                <a:latin typeface="Microsoft Sans Serif"/>
                <a:cs typeface="Microsoft Sans Serif"/>
              </a:rPr>
              <a:t>ФЗ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0066CC"/>
                </a:solidFill>
                <a:latin typeface="Microsoft Sans Serif"/>
                <a:cs typeface="Microsoft Sans Serif"/>
              </a:rPr>
              <a:t>от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26.03.2022</a:t>
            </a:r>
            <a:r>
              <a:rPr sz="1950" spc="5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75" dirty="0">
                <a:solidFill>
                  <a:srgbClr val="0066CC"/>
                </a:solidFill>
                <a:latin typeface="Microsoft Sans Serif"/>
                <a:cs typeface="Microsoft Sans Serif"/>
              </a:rPr>
              <a:t>№</a:t>
            </a:r>
            <a:r>
              <a:rPr sz="1950" spc="1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-35" dirty="0">
                <a:solidFill>
                  <a:srgbClr val="0066CC"/>
                </a:solidFill>
                <a:latin typeface="Microsoft Sans Serif"/>
                <a:cs typeface="Microsoft Sans Serif"/>
              </a:rPr>
              <a:t>74-ФЗ</a:t>
            </a:r>
            <a:endParaRPr sz="1950">
              <a:latin typeface="Microsoft Sans Serif"/>
              <a:cs typeface="Microsoft Sans Serif"/>
            </a:endParaRPr>
          </a:p>
          <a:p>
            <a:pPr marL="295275">
              <a:lnSpc>
                <a:spcPts val="2665"/>
              </a:lnSpc>
            </a:pPr>
            <a:r>
              <a:rPr sz="2300" spc="-5" dirty="0">
                <a:solidFill>
                  <a:srgbClr val="0066CC"/>
                </a:solidFill>
                <a:latin typeface="Microsoft Sans Serif"/>
                <a:cs typeface="Microsoft Sans Serif"/>
              </a:rPr>
              <a:t>Увеличен</a:t>
            </a:r>
            <a:r>
              <a:rPr sz="2300" spc="7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5" dirty="0">
                <a:solidFill>
                  <a:srgbClr val="0066CC"/>
                </a:solidFill>
                <a:latin typeface="Microsoft Sans Serif"/>
                <a:cs typeface="Microsoft Sans Serif"/>
              </a:rPr>
              <a:t>предельный</a:t>
            </a:r>
            <a:r>
              <a:rPr sz="2300" spc="7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35" dirty="0">
                <a:solidFill>
                  <a:srgbClr val="0066CC"/>
                </a:solidFill>
                <a:latin typeface="Microsoft Sans Serif"/>
                <a:cs typeface="Microsoft Sans Serif"/>
              </a:rPr>
              <a:t>срок</a:t>
            </a:r>
            <a:r>
              <a:rPr sz="230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15" dirty="0">
                <a:solidFill>
                  <a:srgbClr val="0066CC"/>
                </a:solidFill>
                <a:latin typeface="Microsoft Sans Serif"/>
                <a:cs typeface="Microsoft Sans Serif"/>
              </a:rPr>
              <a:t>временного</a:t>
            </a:r>
            <a:r>
              <a:rPr sz="2300" spc="7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20" dirty="0">
                <a:solidFill>
                  <a:srgbClr val="0066CC"/>
                </a:solidFill>
                <a:latin typeface="Microsoft Sans Serif"/>
                <a:cs typeface="Microsoft Sans Serif"/>
              </a:rPr>
              <a:t>ввоза</a:t>
            </a:r>
            <a:r>
              <a:rPr sz="2300" spc="7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до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2-х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лет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без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уплаты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таможенных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пошлин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по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отдельным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категориям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товаров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(контейнеры,</a:t>
            </a:r>
            <a:endParaRPr sz="1950">
              <a:latin typeface="Arial"/>
              <a:cs typeface="Arial"/>
            </a:endParaRPr>
          </a:p>
          <a:p>
            <a:pPr marL="295275" marR="115570">
              <a:lnSpc>
                <a:spcPct val="101499"/>
              </a:lnSpc>
              <a:spcBef>
                <a:spcPts val="5"/>
              </a:spcBef>
            </a:pP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многооборотная</a:t>
            </a:r>
            <a:r>
              <a:rPr sz="1950" i="1" spc="4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тара,</a:t>
            </a:r>
            <a:r>
              <a:rPr sz="1950" i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товары</a:t>
            </a:r>
            <a:r>
              <a:rPr sz="1950" i="1" spc="-1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для</a:t>
            </a:r>
            <a:r>
              <a:rPr sz="1950" i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культуры,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науки,</a:t>
            </a:r>
            <a:r>
              <a:rPr sz="1950" i="1" spc="2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кинематографии,</a:t>
            </a:r>
            <a:r>
              <a:rPr sz="1950" i="1" spc="5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спорта,</a:t>
            </a:r>
            <a:r>
              <a:rPr sz="1950" i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медицины,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выставок,</a:t>
            </a:r>
            <a:r>
              <a:rPr sz="1950" i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ярмарок,</a:t>
            </a:r>
            <a:r>
              <a:rPr sz="1950" i="1" spc="3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рекламные</a:t>
            </a:r>
            <a:r>
              <a:rPr sz="1950" i="1" spc="3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образцы,</a:t>
            </a:r>
            <a:r>
              <a:rPr sz="1950" i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спасательное</a:t>
            </a:r>
            <a:r>
              <a:rPr sz="1950" i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и </a:t>
            </a:r>
            <a:r>
              <a:rPr sz="1950" i="1" spc="-53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медицинское</a:t>
            </a:r>
            <a:r>
              <a:rPr sz="1950" i="1" spc="3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оборудование</a:t>
            </a:r>
            <a:r>
              <a:rPr sz="1950" i="1" spc="2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и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 иные)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.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Срок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– до</a:t>
            </a:r>
            <a:r>
              <a:rPr sz="1950" b="1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28 апреля</a:t>
            </a:r>
            <a:r>
              <a:rPr sz="1950" b="1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2024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года.</a:t>
            </a:r>
            <a:r>
              <a:rPr sz="1950" b="1" spc="2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Основание</a:t>
            </a:r>
            <a:r>
              <a:rPr sz="195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25" dirty="0">
                <a:solidFill>
                  <a:srgbClr val="0066CC"/>
                </a:solidFill>
                <a:latin typeface="Microsoft Sans Serif"/>
                <a:cs typeface="Microsoft Sans Serif"/>
              </a:rPr>
              <a:t>–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решение</a:t>
            </a:r>
            <a:r>
              <a:rPr sz="195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Совета</a:t>
            </a:r>
            <a:r>
              <a:rPr sz="195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-35" dirty="0">
                <a:solidFill>
                  <a:srgbClr val="0066CC"/>
                </a:solidFill>
                <a:latin typeface="Microsoft Sans Serif"/>
                <a:cs typeface="Microsoft Sans Serif"/>
              </a:rPr>
              <a:t>ЕЭК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от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0066CC"/>
                </a:solidFill>
                <a:latin typeface="Microsoft Sans Serif"/>
                <a:cs typeface="Microsoft Sans Serif"/>
              </a:rPr>
              <a:t>15.04.2022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75" dirty="0">
                <a:solidFill>
                  <a:srgbClr val="0066CC"/>
                </a:solidFill>
                <a:latin typeface="Microsoft Sans Serif"/>
                <a:cs typeface="Microsoft Sans Serif"/>
              </a:rPr>
              <a:t>№</a:t>
            </a:r>
            <a:r>
              <a:rPr sz="195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73</a:t>
            </a:r>
            <a:endParaRPr sz="1950">
              <a:latin typeface="Microsoft Sans Serif"/>
              <a:cs typeface="Microsoft Sans Serif"/>
            </a:endParaRPr>
          </a:p>
          <a:p>
            <a:pPr marL="295275">
              <a:lnSpc>
                <a:spcPct val="100000"/>
              </a:lnSpc>
              <a:spcBef>
                <a:spcPts val="5"/>
              </a:spcBef>
            </a:pPr>
            <a:r>
              <a:rPr sz="2300" spc="-10" dirty="0">
                <a:solidFill>
                  <a:srgbClr val="0066CC"/>
                </a:solidFill>
                <a:latin typeface="Microsoft Sans Serif"/>
                <a:cs typeface="Microsoft Sans Serif"/>
              </a:rPr>
              <a:t>Импортеры</a:t>
            </a:r>
            <a:r>
              <a:rPr sz="2300" spc="6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получили</a:t>
            </a:r>
            <a:r>
              <a:rPr sz="230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b="1" dirty="0">
                <a:solidFill>
                  <a:srgbClr val="0066CC"/>
                </a:solidFill>
                <a:latin typeface="Arial"/>
                <a:cs typeface="Arial"/>
              </a:rPr>
              <a:t>право</a:t>
            </a:r>
            <a:r>
              <a:rPr sz="2300" b="1" spc="2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6CC"/>
                </a:solidFill>
                <a:latin typeface="Arial"/>
                <a:cs typeface="Arial"/>
              </a:rPr>
              <a:t>на</a:t>
            </a:r>
            <a:r>
              <a:rPr sz="2300" b="1" spc="1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6CC"/>
                </a:solidFill>
                <a:latin typeface="Arial"/>
                <a:cs typeface="Arial"/>
              </a:rPr>
              <a:t>ввоз</a:t>
            </a:r>
            <a:r>
              <a:rPr sz="2300" b="1" spc="3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300" b="1" spc="-5" dirty="0">
                <a:solidFill>
                  <a:srgbClr val="0066CC"/>
                </a:solidFill>
                <a:latin typeface="Arial"/>
                <a:cs typeface="Arial"/>
              </a:rPr>
              <a:t>многокомпонентного</a:t>
            </a:r>
            <a:r>
              <a:rPr sz="2300" b="1" spc="8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6CC"/>
                </a:solidFill>
                <a:latin typeface="Arial"/>
                <a:cs typeface="Arial"/>
              </a:rPr>
              <a:t>оборудования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.</a:t>
            </a:r>
            <a:r>
              <a:rPr sz="2300" spc="9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Это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означает,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что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оборудование,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которое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поставляется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</a:t>
            </a:r>
            <a:endParaRPr sz="1950">
              <a:latin typeface="Microsoft Sans Serif"/>
              <a:cs typeface="Microsoft Sans Serif"/>
            </a:endParaRPr>
          </a:p>
          <a:p>
            <a:pPr marL="295275" marR="655955">
              <a:lnSpc>
                <a:spcPct val="101499"/>
              </a:lnSpc>
              <a:spcBef>
                <a:spcPts val="10"/>
              </a:spcBef>
            </a:pP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разобранном</a:t>
            </a:r>
            <a:r>
              <a:rPr sz="1950" spc="6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(несобранном)</a:t>
            </a:r>
            <a:r>
              <a:rPr sz="1950" spc="6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виде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частями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течение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длительного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периода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времени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(многокомпонентное)</a:t>
            </a:r>
            <a:r>
              <a:rPr sz="1950" spc="8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(например,</a:t>
            </a:r>
            <a:r>
              <a:rPr sz="1950" i="1" spc="4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5" dirty="0">
                <a:solidFill>
                  <a:srgbClr val="5E5E5E"/>
                </a:solidFill>
                <a:latin typeface="Arial"/>
                <a:cs typeface="Arial"/>
              </a:rPr>
              <a:t>конвейерная</a:t>
            </a:r>
            <a:r>
              <a:rPr sz="1950" i="1" spc="5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линия)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,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может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ввозиться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20" dirty="0">
                <a:solidFill>
                  <a:srgbClr val="5E5E5E"/>
                </a:solidFill>
                <a:latin typeface="Microsoft Sans Serif"/>
                <a:cs typeface="Microsoft Sans Serif"/>
              </a:rPr>
              <a:t>рамках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нескольких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внешнеэкономических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сделок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по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20" dirty="0">
                <a:solidFill>
                  <a:srgbClr val="5E5E5E"/>
                </a:solidFill>
                <a:latin typeface="Microsoft Sans Serif"/>
                <a:cs typeface="Microsoft Sans Serif"/>
              </a:rPr>
              <a:t>нескольким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20" dirty="0">
                <a:solidFill>
                  <a:srgbClr val="5E5E5E"/>
                </a:solidFill>
                <a:latin typeface="Microsoft Sans Serif"/>
                <a:cs typeface="Microsoft Sans Serif"/>
              </a:rPr>
              <a:t>контрактам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от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нескольких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отправителей</a:t>
            </a:r>
            <a:r>
              <a:rPr sz="1950" spc="9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(из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Германии</a:t>
            </a:r>
            <a:r>
              <a:rPr sz="1950" i="1" spc="3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–</a:t>
            </a:r>
            <a:r>
              <a:rPr sz="1950" i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одна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часть,</a:t>
            </a:r>
            <a:r>
              <a:rPr sz="1950" i="1" spc="-1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5" dirty="0">
                <a:solidFill>
                  <a:srgbClr val="5E5E5E"/>
                </a:solidFill>
                <a:latin typeface="Arial"/>
                <a:cs typeface="Arial"/>
              </a:rPr>
              <a:t>из </a:t>
            </a:r>
            <a:r>
              <a:rPr sz="1950" i="1" spc="-52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Китая</a:t>
            </a:r>
            <a:r>
              <a:rPr sz="1950" i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–</a:t>
            </a:r>
            <a:r>
              <a:rPr sz="1950" i="1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другая,</a:t>
            </a:r>
            <a:r>
              <a:rPr sz="1950" i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из Турции</a:t>
            </a:r>
            <a:r>
              <a:rPr sz="1950" i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–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третья)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.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Срок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–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до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01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января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2029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года.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Основание</a:t>
            </a:r>
            <a:r>
              <a:rPr sz="195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25" dirty="0">
                <a:solidFill>
                  <a:srgbClr val="0066CC"/>
                </a:solidFill>
                <a:latin typeface="Microsoft Sans Serif"/>
                <a:cs typeface="Microsoft Sans Serif"/>
              </a:rPr>
              <a:t>–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-100" dirty="0">
                <a:solidFill>
                  <a:srgbClr val="0066CC"/>
                </a:solidFill>
                <a:latin typeface="Microsoft Sans Serif"/>
                <a:cs typeface="Microsoft Sans Serif"/>
              </a:rPr>
              <a:t>ФЗ</a:t>
            </a:r>
            <a:r>
              <a:rPr sz="195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0066CC"/>
                </a:solidFill>
                <a:latin typeface="Microsoft Sans Serif"/>
                <a:cs typeface="Microsoft Sans Serif"/>
              </a:rPr>
              <a:t>от</a:t>
            </a:r>
            <a:r>
              <a:rPr sz="195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26.03.2022</a:t>
            </a:r>
            <a:r>
              <a:rPr sz="1950" spc="5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75" dirty="0">
                <a:solidFill>
                  <a:srgbClr val="0066CC"/>
                </a:solidFill>
                <a:latin typeface="Microsoft Sans Serif"/>
                <a:cs typeface="Microsoft Sans Serif"/>
              </a:rPr>
              <a:t>№</a:t>
            </a:r>
            <a:r>
              <a:rPr sz="1950" spc="1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-35" dirty="0">
                <a:solidFill>
                  <a:srgbClr val="0066CC"/>
                </a:solidFill>
                <a:latin typeface="Microsoft Sans Serif"/>
                <a:cs typeface="Microsoft Sans Serif"/>
              </a:rPr>
              <a:t>74-ФЗ</a:t>
            </a:r>
            <a:endParaRPr sz="1950">
              <a:latin typeface="Microsoft Sans Serif"/>
              <a:cs typeface="Microsoft Sans Serif"/>
            </a:endParaRPr>
          </a:p>
          <a:p>
            <a:pPr marL="295275">
              <a:lnSpc>
                <a:spcPct val="100000"/>
              </a:lnSpc>
            </a:pPr>
            <a:r>
              <a:rPr sz="2300" spc="-35" dirty="0">
                <a:solidFill>
                  <a:srgbClr val="0066CC"/>
                </a:solidFill>
                <a:latin typeface="Microsoft Sans Serif"/>
                <a:cs typeface="Microsoft Sans Serif"/>
              </a:rPr>
              <a:t>Допускается</a:t>
            </a:r>
            <a:r>
              <a:rPr sz="230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b="1" dirty="0">
                <a:solidFill>
                  <a:srgbClr val="0066CC"/>
                </a:solidFill>
                <a:latin typeface="Arial"/>
                <a:cs typeface="Arial"/>
              </a:rPr>
              <a:t>таможенное</a:t>
            </a:r>
            <a:r>
              <a:rPr sz="2300" b="1" spc="6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6CC"/>
                </a:solidFill>
                <a:latin typeface="Arial"/>
                <a:cs typeface="Arial"/>
              </a:rPr>
              <a:t>декларирование</a:t>
            </a:r>
            <a:r>
              <a:rPr sz="2300" b="1" spc="5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6CC"/>
                </a:solidFill>
                <a:latin typeface="Arial"/>
                <a:cs typeface="Arial"/>
              </a:rPr>
              <a:t>с</a:t>
            </a:r>
            <a:r>
              <a:rPr sz="2300" b="1" spc="1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6CC"/>
                </a:solidFill>
                <a:latin typeface="Arial"/>
                <a:cs typeface="Arial"/>
              </a:rPr>
              <a:t>указанием</a:t>
            </a:r>
            <a:r>
              <a:rPr sz="2300" b="1" spc="4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6CC"/>
                </a:solidFill>
                <a:latin typeface="Arial"/>
                <a:cs typeface="Arial"/>
              </a:rPr>
              <a:t>одной</a:t>
            </a:r>
            <a:r>
              <a:rPr sz="2300" b="1" spc="1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300" b="1" spc="-5" dirty="0">
                <a:solidFill>
                  <a:srgbClr val="0066CC"/>
                </a:solidFill>
                <a:latin typeface="Arial"/>
                <a:cs typeface="Arial"/>
              </a:rPr>
              <a:t>товарной</a:t>
            </a:r>
            <a:r>
              <a:rPr sz="2300" b="1" spc="5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6CC"/>
                </a:solidFill>
                <a:latin typeface="Arial"/>
                <a:cs typeface="Arial"/>
              </a:rPr>
              <a:t>позиции</a:t>
            </a:r>
            <a:r>
              <a:rPr sz="2300" b="1" spc="5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ТН</a:t>
            </a:r>
            <a:r>
              <a:rPr sz="230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70" dirty="0">
                <a:solidFill>
                  <a:srgbClr val="0066CC"/>
                </a:solidFill>
                <a:latin typeface="Microsoft Sans Serif"/>
                <a:cs typeface="Microsoft Sans Serif"/>
              </a:rPr>
              <a:t>ВЭД</a:t>
            </a:r>
            <a:r>
              <a:rPr sz="2300" spc="5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комплектующих,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поставляемых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с</a:t>
            </a:r>
            <a:endParaRPr sz="1950">
              <a:latin typeface="Microsoft Sans Serif"/>
              <a:cs typeface="Microsoft Sans Serif"/>
            </a:endParaRPr>
          </a:p>
          <a:p>
            <a:pPr marL="295275" marR="5080">
              <a:lnSpc>
                <a:spcPct val="101499"/>
              </a:lnSpc>
              <a:spcBef>
                <a:spcPts val="10"/>
              </a:spcBef>
            </a:pP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компонентом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20" dirty="0">
                <a:solidFill>
                  <a:srgbClr val="5E5E5E"/>
                </a:solidFill>
                <a:latin typeface="Microsoft Sans Serif"/>
                <a:cs typeface="Microsoft Sans Serif"/>
              </a:rPr>
              <a:t>комплектно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и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(или)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разобранном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виде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без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внесения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изменений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ранее</a:t>
            </a:r>
            <a:r>
              <a:rPr sz="1950" spc="6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выданное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решение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о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классификации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при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условии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его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выдачи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до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1 </a:t>
            </a:r>
            <a:r>
              <a:rPr sz="1950" spc="-50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июля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2022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года.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45" dirty="0">
                <a:solidFill>
                  <a:srgbClr val="5E5E5E"/>
                </a:solidFill>
                <a:latin typeface="Microsoft Sans Serif"/>
                <a:cs typeface="Microsoft Sans Serif"/>
              </a:rPr>
              <a:t>Для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обеспечения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такой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возможности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комплектующие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и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компонент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должны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ввозиться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одной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партией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и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предъявляться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таможенному</a:t>
            </a:r>
            <a:endParaRPr sz="1950">
              <a:latin typeface="Microsoft Sans Serif"/>
              <a:cs typeface="Microsoft Sans Serif"/>
            </a:endParaRPr>
          </a:p>
          <a:p>
            <a:pPr marL="295275">
              <a:lnSpc>
                <a:spcPct val="100000"/>
              </a:lnSpc>
              <a:spcBef>
                <a:spcPts val="30"/>
              </a:spcBef>
            </a:pP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органу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 одновременно.</a:t>
            </a:r>
            <a:endParaRPr sz="1950">
              <a:latin typeface="Microsoft Sans Serif"/>
              <a:cs typeface="Microsoft Sans Serif"/>
            </a:endParaRPr>
          </a:p>
          <a:p>
            <a:pPr marL="295275">
              <a:lnSpc>
                <a:spcPct val="100000"/>
              </a:lnSpc>
              <a:spcBef>
                <a:spcPts val="40"/>
              </a:spcBef>
            </a:pP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Срок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–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до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 01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 января</a:t>
            </a:r>
            <a:r>
              <a:rPr sz="1950" b="1" spc="-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2023</a:t>
            </a:r>
            <a:r>
              <a:rPr sz="1950" b="1" spc="2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года (принято</a:t>
            </a:r>
            <a:r>
              <a:rPr sz="1950" b="1" spc="2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решение о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продлении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до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31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 декабря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2023</a:t>
            </a:r>
            <a:r>
              <a:rPr sz="1950" b="1" spc="2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года).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Основание</a:t>
            </a:r>
            <a:r>
              <a:rPr sz="195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25" dirty="0">
                <a:solidFill>
                  <a:srgbClr val="0066CC"/>
                </a:solidFill>
                <a:latin typeface="Microsoft Sans Serif"/>
                <a:cs typeface="Microsoft Sans Serif"/>
              </a:rPr>
              <a:t>–</a:t>
            </a:r>
            <a:r>
              <a:rPr sz="195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-100" dirty="0">
                <a:solidFill>
                  <a:srgbClr val="0066CC"/>
                </a:solidFill>
                <a:latin typeface="Microsoft Sans Serif"/>
                <a:cs typeface="Microsoft Sans Serif"/>
              </a:rPr>
              <a:t>ФЗ</a:t>
            </a:r>
            <a:r>
              <a:rPr sz="195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от</a:t>
            </a:r>
            <a:r>
              <a:rPr sz="195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0066CC"/>
                </a:solidFill>
                <a:latin typeface="Microsoft Sans Serif"/>
                <a:cs typeface="Microsoft Sans Serif"/>
              </a:rPr>
              <a:t>26.03.2022</a:t>
            </a:r>
            <a:r>
              <a:rPr sz="195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75" dirty="0">
                <a:solidFill>
                  <a:srgbClr val="0066CC"/>
                </a:solidFill>
                <a:latin typeface="Microsoft Sans Serif"/>
                <a:cs typeface="Microsoft Sans Serif"/>
              </a:rPr>
              <a:t>№</a:t>
            </a:r>
            <a:r>
              <a:rPr sz="195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-35" dirty="0">
                <a:solidFill>
                  <a:srgbClr val="0066CC"/>
                </a:solidFill>
                <a:latin typeface="Microsoft Sans Serif"/>
                <a:cs typeface="Microsoft Sans Serif"/>
              </a:rPr>
              <a:t>74-ФЗ</a:t>
            </a:r>
            <a:endParaRPr sz="1950">
              <a:latin typeface="Microsoft Sans Serif"/>
              <a:cs typeface="Microsoft Sans Serif"/>
            </a:endParaRPr>
          </a:p>
          <a:p>
            <a:pPr marL="295275">
              <a:lnSpc>
                <a:spcPct val="100000"/>
              </a:lnSpc>
            </a:pPr>
            <a:r>
              <a:rPr sz="2300" spc="-15" dirty="0">
                <a:solidFill>
                  <a:srgbClr val="0066CC"/>
                </a:solidFill>
                <a:latin typeface="Microsoft Sans Serif"/>
                <a:cs typeface="Microsoft Sans Serif"/>
              </a:rPr>
              <a:t>Утвержден</a:t>
            </a:r>
            <a:r>
              <a:rPr sz="2300" spc="6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10" dirty="0">
                <a:solidFill>
                  <a:srgbClr val="0066CC"/>
                </a:solidFill>
                <a:latin typeface="Microsoft Sans Serif"/>
                <a:cs typeface="Microsoft Sans Serif"/>
              </a:rPr>
              <a:t>перечень</a:t>
            </a:r>
            <a:r>
              <a:rPr sz="2300" spc="7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20" dirty="0">
                <a:solidFill>
                  <a:srgbClr val="0066CC"/>
                </a:solidFill>
                <a:latin typeface="Microsoft Sans Serif"/>
                <a:cs typeface="Microsoft Sans Serif"/>
              </a:rPr>
              <a:t>категорий</a:t>
            </a:r>
            <a:r>
              <a:rPr sz="230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товаров,</a:t>
            </a:r>
            <a:r>
              <a:rPr sz="230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20" dirty="0">
                <a:solidFill>
                  <a:srgbClr val="0066CC"/>
                </a:solidFill>
                <a:latin typeface="Microsoft Sans Serif"/>
                <a:cs typeface="Microsoft Sans Serif"/>
              </a:rPr>
              <a:t>ввозимых</a:t>
            </a:r>
            <a:r>
              <a:rPr sz="2300" spc="5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в</a:t>
            </a:r>
            <a:r>
              <a:rPr sz="230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35" dirty="0">
                <a:solidFill>
                  <a:srgbClr val="0066CC"/>
                </a:solidFill>
                <a:latin typeface="Microsoft Sans Serif"/>
                <a:cs typeface="Microsoft Sans Serif"/>
              </a:rPr>
              <a:t>рамках</a:t>
            </a:r>
            <a:r>
              <a:rPr sz="230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10" dirty="0">
                <a:solidFill>
                  <a:srgbClr val="0066CC"/>
                </a:solidFill>
                <a:latin typeface="Microsoft Sans Serif"/>
                <a:cs typeface="Microsoft Sans Serif"/>
              </a:rPr>
              <a:t>реализации</a:t>
            </a:r>
            <a:r>
              <a:rPr sz="2300" spc="7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инвестиционных</a:t>
            </a:r>
            <a:r>
              <a:rPr sz="2300" spc="5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15" dirty="0">
                <a:solidFill>
                  <a:srgbClr val="0066CC"/>
                </a:solidFill>
                <a:latin typeface="Microsoft Sans Serif"/>
                <a:cs typeface="Microsoft Sans Serif"/>
              </a:rPr>
              <a:t>проектов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,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которые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могут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быть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заявлены</a:t>
            </a:r>
            <a:endParaRPr sz="1950">
              <a:latin typeface="Microsoft Sans Serif"/>
              <a:cs typeface="Microsoft Sans Serif"/>
            </a:endParaRPr>
          </a:p>
          <a:p>
            <a:pPr marL="295275" marR="550545">
              <a:lnSpc>
                <a:spcPct val="101499"/>
              </a:lnSpc>
              <a:spcBef>
                <a:spcPts val="10"/>
              </a:spcBef>
            </a:pPr>
            <a:r>
              <a:rPr sz="1950" spc="-110" dirty="0">
                <a:solidFill>
                  <a:srgbClr val="5E5E5E"/>
                </a:solidFill>
                <a:latin typeface="Microsoft Sans Serif"/>
                <a:cs typeface="Microsoft Sans Serif"/>
              </a:rPr>
              <a:t>к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выпуску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до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подачи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декларации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на</a:t>
            </a:r>
            <a:r>
              <a:rPr sz="1950" spc="7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товары: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1)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технологическое</a:t>
            </a:r>
            <a:r>
              <a:rPr sz="1950" b="1" spc="3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оборудование,</a:t>
            </a:r>
            <a:r>
              <a:rPr sz="1950" b="1" spc="3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комплектующие</a:t>
            </a:r>
            <a:r>
              <a:rPr sz="1950" b="1" spc="6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и</a:t>
            </a:r>
            <a:r>
              <a:rPr sz="1950" b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запасные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части</a:t>
            </a:r>
            <a:r>
              <a:rPr sz="1950" b="1" spc="3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к нему,</a:t>
            </a:r>
            <a:r>
              <a:rPr sz="1950" b="1" spc="2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сырье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 и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5" dirty="0">
                <a:solidFill>
                  <a:srgbClr val="5E5E5E"/>
                </a:solidFill>
                <a:latin typeface="Arial"/>
                <a:cs typeface="Arial"/>
              </a:rPr>
              <a:t>материалы, </a:t>
            </a:r>
            <a:r>
              <a:rPr sz="1950" b="1" spc="-52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ввозимые</a:t>
            </a:r>
            <a:r>
              <a:rPr sz="1950" b="1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для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 исключительного</a:t>
            </a:r>
            <a:r>
              <a:rPr sz="1950" b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использования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на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 территории</a:t>
            </a:r>
            <a:r>
              <a:rPr sz="1950" b="1" spc="4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Российской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Федерации,</a:t>
            </a:r>
            <a:r>
              <a:rPr sz="1950" b="1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ввозимые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20" dirty="0">
                <a:solidFill>
                  <a:srgbClr val="5E5E5E"/>
                </a:solidFill>
                <a:latin typeface="Microsoft Sans Serif"/>
                <a:cs typeface="Microsoft Sans Serif"/>
              </a:rPr>
              <a:t>рамках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реализации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инвестиционного </a:t>
            </a:r>
            <a:r>
              <a:rPr sz="1950" b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проекта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,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соответствующего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приоритетному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виду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деятельности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(сектору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20" dirty="0">
                <a:solidFill>
                  <a:srgbClr val="5E5E5E"/>
                </a:solidFill>
                <a:latin typeface="Microsoft Sans Serif"/>
                <a:cs typeface="Microsoft Sans Serif"/>
              </a:rPr>
              <a:t>экономики)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Российской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Федерации,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отношении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которых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предоставляется</a:t>
            </a:r>
            <a:endParaRPr sz="1950">
              <a:latin typeface="Microsoft Sans Serif"/>
              <a:cs typeface="Microsoft Sans Serif"/>
            </a:endParaRPr>
          </a:p>
          <a:p>
            <a:pPr marL="295275" marR="81915">
              <a:lnSpc>
                <a:spcPct val="101499"/>
              </a:lnSpc>
            </a:pP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тарифная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льгота;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2)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товары,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ввозимые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рамках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соглашений</a:t>
            </a:r>
            <a:r>
              <a:rPr sz="1950" b="1" spc="2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о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 защите</a:t>
            </a:r>
            <a:r>
              <a:rPr sz="1950" b="1" spc="4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и поощрении</a:t>
            </a:r>
            <a:r>
              <a:rPr sz="1950" b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капиталовложений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,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которые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заключены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Российской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Федерацией </a:t>
            </a:r>
            <a:r>
              <a:rPr sz="1950" spc="-50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и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подписаны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от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ее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имени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уполномоченным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федеральным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органом</a:t>
            </a:r>
            <a:r>
              <a:rPr sz="1950" spc="4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исполнительной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власти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соответствии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с</a:t>
            </a:r>
            <a:r>
              <a:rPr sz="1950" spc="2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Федеральным</a:t>
            </a:r>
            <a:r>
              <a:rPr sz="1950" spc="5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30" dirty="0">
                <a:solidFill>
                  <a:srgbClr val="5E5E5E"/>
                </a:solidFill>
                <a:latin typeface="Microsoft Sans Serif"/>
                <a:cs typeface="Microsoft Sans Serif"/>
              </a:rPr>
              <a:t>законом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«О</a:t>
            </a:r>
            <a:r>
              <a:rPr sz="1950" spc="6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защите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и</a:t>
            </a:r>
            <a:endParaRPr sz="1950">
              <a:latin typeface="Microsoft Sans Serif"/>
              <a:cs typeface="Microsoft Sans Serif"/>
            </a:endParaRPr>
          </a:p>
          <a:p>
            <a:pPr marL="295275">
              <a:lnSpc>
                <a:spcPct val="100000"/>
              </a:lnSpc>
              <a:spcBef>
                <a:spcPts val="35"/>
              </a:spcBef>
            </a:pP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поощрении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капиталовложений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в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dirty="0">
                <a:solidFill>
                  <a:srgbClr val="5E5E5E"/>
                </a:solidFill>
                <a:latin typeface="Microsoft Sans Serif"/>
                <a:cs typeface="Microsoft Sans Serif"/>
              </a:rPr>
              <a:t>Российской</a:t>
            </a:r>
            <a:r>
              <a:rPr sz="1950" spc="3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5" dirty="0">
                <a:solidFill>
                  <a:srgbClr val="5E5E5E"/>
                </a:solidFill>
                <a:latin typeface="Microsoft Sans Serif"/>
                <a:cs typeface="Microsoft Sans Serif"/>
              </a:rPr>
              <a:t>Федерации».</a:t>
            </a:r>
            <a:r>
              <a:rPr sz="1950" spc="3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Срок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 –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бессрочно.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Основание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0066CC"/>
                </a:solidFill>
                <a:latin typeface="Microsoft Sans Serif"/>
                <a:cs typeface="Microsoft Sans Serif"/>
              </a:rPr>
              <a:t>-</a:t>
            </a:r>
            <a:r>
              <a:rPr sz="195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-100" dirty="0">
                <a:solidFill>
                  <a:srgbClr val="0066CC"/>
                </a:solidFill>
                <a:latin typeface="Microsoft Sans Serif"/>
                <a:cs typeface="Microsoft Sans Serif"/>
              </a:rPr>
              <a:t>ФЗ</a:t>
            </a:r>
            <a:r>
              <a:rPr sz="195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0066CC"/>
                </a:solidFill>
                <a:latin typeface="Microsoft Sans Serif"/>
                <a:cs typeface="Microsoft Sans Serif"/>
              </a:rPr>
              <a:t>от</a:t>
            </a:r>
            <a:r>
              <a:rPr sz="195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0066CC"/>
                </a:solidFill>
                <a:latin typeface="Microsoft Sans Serif"/>
                <a:cs typeface="Microsoft Sans Serif"/>
              </a:rPr>
              <a:t>26.03.2022</a:t>
            </a:r>
            <a:r>
              <a:rPr sz="195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75" dirty="0">
                <a:solidFill>
                  <a:srgbClr val="0066CC"/>
                </a:solidFill>
                <a:latin typeface="Microsoft Sans Serif"/>
                <a:cs typeface="Microsoft Sans Serif"/>
              </a:rPr>
              <a:t>№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-30" dirty="0">
                <a:solidFill>
                  <a:srgbClr val="0066CC"/>
                </a:solidFill>
                <a:latin typeface="Microsoft Sans Serif"/>
                <a:cs typeface="Microsoft Sans Serif"/>
              </a:rPr>
              <a:t>74-ФЗ,</a:t>
            </a:r>
            <a:r>
              <a:rPr sz="195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ПП</a:t>
            </a:r>
            <a:r>
              <a:rPr sz="195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-70" dirty="0">
                <a:solidFill>
                  <a:srgbClr val="0066CC"/>
                </a:solidFill>
                <a:latin typeface="Microsoft Sans Serif"/>
                <a:cs typeface="Microsoft Sans Serif"/>
              </a:rPr>
              <a:t>РФ</a:t>
            </a:r>
            <a:r>
              <a:rPr sz="195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от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02.04.2022</a:t>
            </a:r>
            <a:r>
              <a:rPr sz="1950" spc="6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75" dirty="0">
                <a:solidFill>
                  <a:srgbClr val="0066CC"/>
                </a:solidFill>
                <a:latin typeface="Microsoft Sans Serif"/>
                <a:cs typeface="Microsoft Sans Serif"/>
              </a:rPr>
              <a:t>№</a:t>
            </a:r>
            <a:r>
              <a:rPr sz="1950" spc="2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567</a:t>
            </a:r>
            <a:endParaRPr sz="1950">
              <a:latin typeface="Microsoft Sans Serif"/>
              <a:cs typeface="Microsoft Sans Serif"/>
            </a:endParaRPr>
          </a:p>
          <a:p>
            <a:pPr marL="295275">
              <a:lnSpc>
                <a:spcPct val="100000"/>
              </a:lnSpc>
              <a:tabLst>
                <a:tab pos="11358245" algn="l"/>
              </a:tabLst>
            </a:pP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Расширена</a:t>
            </a:r>
            <a:r>
              <a:rPr sz="2300" spc="5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область</a:t>
            </a:r>
            <a:r>
              <a:rPr sz="2300" spc="6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10" dirty="0">
                <a:solidFill>
                  <a:srgbClr val="0066CC"/>
                </a:solidFill>
                <a:latin typeface="Microsoft Sans Serif"/>
                <a:cs typeface="Microsoft Sans Serif"/>
              </a:rPr>
              <a:t>неприменения</a:t>
            </a:r>
            <a:r>
              <a:rPr sz="2300" spc="6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5" dirty="0">
                <a:solidFill>
                  <a:srgbClr val="0066CC"/>
                </a:solidFill>
                <a:latin typeface="Microsoft Sans Serif"/>
                <a:cs typeface="Microsoft Sans Serif"/>
              </a:rPr>
              <a:t>обеспечения</a:t>
            </a:r>
            <a:r>
              <a:rPr sz="2300" spc="5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уплаты</a:t>
            </a:r>
            <a:r>
              <a:rPr sz="2300" spc="5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15" dirty="0">
                <a:solidFill>
                  <a:srgbClr val="0066CC"/>
                </a:solidFill>
                <a:latin typeface="Microsoft Sans Serif"/>
                <a:cs typeface="Microsoft Sans Serif"/>
              </a:rPr>
              <a:t>таможенных</a:t>
            </a:r>
            <a:r>
              <a:rPr sz="2300" spc="6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10" dirty="0">
                <a:solidFill>
                  <a:srgbClr val="0066CC"/>
                </a:solidFill>
                <a:latin typeface="Microsoft Sans Serif"/>
                <a:cs typeface="Microsoft Sans Serif"/>
              </a:rPr>
              <a:t>платежей	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в</a:t>
            </a:r>
            <a:r>
              <a:rPr sz="230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отношении</a:t>
            </a:r>
            <a:r>
              <a:rPr sz="230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всех</a:t>
            </a:r>
            <a:r>
              <a:rPr sz="2300" spc="2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15" dirty="0">
                <a:solidFill>
                  <a:srgbClr val="0066CC"/>
                </a:solidFill>
                <a:latin typeface="Microsoft Sans Serif"/>
                <a:cs typeface="Microsoft Sans Serif"/>
              </a:rPr>
              <a:t>воздушных</a:t>
            </a:r>
            <a:r>
              <a:rPr sz="230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и</a:t>
            </a:r>
            <a:r>
              <a:rPr sz="230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30" dirty="0">
                <a:solidFill>
                  <a:srgbClr val="0066CC"/>
                </a:solidFill>
                <a:latin typeface="Microsoft Sans Serif"/>
                <a:cs typeface="Microsoft Sans Serif"/>
              </a:rPr>
              <a:t>морских</a:t>
            </a:r>
            <a:r>
              <a:rPr sz="2300" spc="3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судов,</a:t>
            </a:r>
            <a:endParaRPr sz="2300">
              <a:latin typeface="Microsoft Sans Serif"/>
              <a:cs typeface="Microsoft Sans Serif"/>
            </a:endParaRPr>
          </a:p>
          <a:p>
            <a:pPr marL="295275">
              <a:lnSpc>
                <a:spcPct val="100000"/>
              </a:lnSpc>
              <a:spcBef>
                <a:spcPts val="10"/>
              </a:spcBef>
            </a:pPr>
            <a:r>
              <a:rPr sz="2300" spc="-20" dirty="0">
                <a:solidFill>
                  <a:srgbClr val="0066CC"/>
                </a:solidFill>
                <a:latin typeface="Microsoft Sans Serif"/>
                <a:cs typeface="Microsoft Sans Serif"/>
              </a:rPr>
              <a:t>ввозимых</a:t>
            </a:r>
            <a:r>
              <a:rPr sz="2300" spc="5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в</a:t>
            </a:r>
            <a:r>
              <a:rPr sz="230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соответствии</a:t>
            </a:r>
            <a:r>
              <a:rPr sz="230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dirty="0">
                <a:solidFill>
                  <a:srgbClr val="0066CC"/>
                </a:solidFill>
                <a:latin typeface="Microsoft Sans Serif"/>
                <a:cs typeface="Microsoft Sans Serif"/>
              </a:rPr>
              <a:t>с</a:t>
            </a:r>
            <a:r>
              <a:rPr sz="230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20" dirty="0">
                <a:solidFill>
                  <a:srgbClr val="0066CC"/>
                </a:solidFill>
                <a:latin typeface="Microsoft Sans Serif"/>
                <a:cs typeface="Microsoft Sans Serif"/>
              </a:rPr>
              <a:t>таможенными</a:t>
            </a:r>
            <a:r>
              <a:rPr sz="2300" spc="5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10" dirty="0">
                <a:solidFill>
                  <a:srgbClr val="0066CC"/>
                </a:solidFill>
                <a:latin typeface="Microsoft Sans Serif"/>
                <a:cs typeface="Microsoft Sans Serif"/>
              </a:rPr>
              <a:t>процедурами</a:t>
            </a:r>
            <a:r>
              <a:rPr sz="2300" spc="6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15" dirty="0">
                <a:solidFill>
                  <a:srgbClr val="0066CC"/>
                </a:solidFill>
                <a:latin typeface="Microsoft Sans Serif"/>
                <a:cs typeface="Microsoft Sans Serif"/>
              </a:rPr>
              <a:t>временного</a:t>
            </a:r>
            <a:r>
              <a:rPr sz="2300" spc="12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2300" spc="-15" dirty="0">
                <a:solidFill>
                  <a:srgbClr val="0066CC"/>
                </a:solidFill>
                <a:latin typeface="Microsoft Sans Serif"/>
                <a:cs typeface="Microsoft Sans Serif"/>
              </a:rPr>
              <a:t>ввоза</a:t>
            </a:r>
            <a:r>
              <a:rPr sz="1950" spc="-15" dirty="0">
                <a:solidFill>
                  <a:srgbClr val="5E5E5E"/>
                </a:solidFill>
                <a:latin typeface="Microsoft Sans Serif"/>
                <a:cs typeface="Microsoft Sans Serif"/>
              </a:rPr>
              <a:t>,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-10" dirty="0">
                <a:solidFill>
                  <a:srgbClr val="5E5E5E"/>
                </a:solidFill>
                <a:latin typeface="Microsoft Sans Serif"/>
                <a:cs typeface="Microsoft Sans Serif"/>
              </a:rPr>
              <a:t>выпуска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20" dirty="0">
                <a:solidFill>
                  <a:srgbClr val="5E5E5E"/>
                </a:solidFill>
                <a:latin typeface="Microsoft Sans Serif"/>
                <a:cs typeface="Microsoft Sans Serif"/>
              </a:rPr>
              <a:t>для</a:t>
            </a:r>
            <a:r>
              <a:rPr sz="1950" spc="4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5" dirty="0">
                <a:solidFill>
                  <a:srgbClr val="5E5E5E"/>
                </a:solidFill>
                <a:latin typeface="Microsoft Sans Serif"/>
                <a:cs typeface="Microsoft Sans Serif"/>
              </a:rPr>
              <a:t>внутреннего</a:t>
            </a:r>
            <a:r>
              <a:rPr sz="1950" spc="60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потребления</a:t>
            </a:r>
            <a:r>
              <a:rPr sz="1950" spc="1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5" dirty="0">
                <a:solidFill>
                  <a:srgbClr val="5E5E5E"/>
                </a:solidFill>
                <a:latin typeface="Arial"/>
                <a:cs typeface="Arial"/>
              </a:rPr>
              <a:t>при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 условном</a:t>
            </a:r>
            <a:r>
              <a:rPr sz="1950" b="1" spc="2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выпуске</a:t>
            </a:r>
            <a:endParaRPr sz="1950">
              <a:latin typeface="Arial"/>
              <a:cs typeface="Arial"/>
            </a:endParaRPr>
          </a:p>
          <a:p>
            <a:pPr marL="295275" marR="28575">
              <a:lnSpc>
                <a:spcPct val="101499"/>
              </a:lnSpc>
              <a:spcBef>
                <a:spcPts val="10"/>
              </a:spcBef>
            </a:pPr>
            <a:r>
              <a:rPr sz="1950" b="1" spc="5" dirty="0">
                <a:solidFill>
                  <a:srgbClr val="5E5E5E"/>
                </a:solidFill>
                <a:latin typeface="Arial"/>
                <a:cs typeface="Arial"/>
              </a:rPr>
              <a:t>таких</a:t>
            </a:r>
            <a:r>
              <a:rPr sz="1950" b="1" spc="3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b="1" spc="10" dirty="0">
                <a:solidFill>
                  <a:srgbClr val="5E5E5E"/>
                </a:solidFill>
                <a:latin typeface="Arial"/>
                <a:cs typeface="Arial"/>
              </a:rPr>
              <a:t>товаров</a:t>
            </a:r>
            <a:r>
              <a:rPr sz="1950" b="1" spc="3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(в настоящее</a:t>
            </a:r>
            <a:r>
              <a:rPr sz="1950" i="1" spc="2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время</a:t>
            </a:r>
            <a:r>
              <a:rPr sz="1950" i="1" spc="2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применимо</a:t>
            </a:r>
            <a:r>
              <a:rPr sz="1950" i="1" spc="5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только в</a:t>
            </a:r>
            <a:r>
              <a:rPr sz="1950" i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отношении</a:t>
            </a:r>
            <a:r>
              <a:rPr sz="1950" i="1" spc="3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воздушных и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 морских</a:t>
            </a:r>
            <a:r>
              <a:rPr sz="1950" i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судов,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ввозимых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организациями</a:t>
            </a:r>
            <a:r>
              <a:rPr sz="1950" i="1" spc="5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в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 целях</a:t>
            </a:r>
            <a:r>
              <a:rPr sz="1950" i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осуществления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 хозяйственной</a:t>
            </a:r>
            <a:r>
              <a:rPr sz="1950" i="1" spc="3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деятельности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 и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оказания</a:t>
            </a:r>
            <a:r>
              <a:rPr sz="1950" i="1" spc="4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транспортных</a:t>
            </a:r>
            <a:r>
              <a:rPr sz="1950" i="1" spc="3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услуг</a:t>
            </a:r>
            <a:r>
              <a:rPr sz="1950" i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в соответствии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с процедурой</a:t>
            </a:r>
            <a:r>
              <a:rPr sz="1950" i="1" spc="3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временного</a:t>
            </a:r>
            <a:r>
              <a:rPr sz="1950" i="1" spc="4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ввоза (допуска)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либо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ввозимых</a:t>
            </a:r>
            <a:r>
              <a:rPr sz="1950" i="1" spc="5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в уставный </a:t>
            </a:r>
            <a:r>
              <a:rPr sz="1950" i="1" spc="-53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(складочный)</a:t>
            </a:r>
            <a:r>
              <a:rPr sz="1950" i="1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капитал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 предприятий</a:t>
            </a:r>
            <a:r>
              <a:rPr sz="1950" i="1" spc="20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с</a:t>
            </a:r>
            <a:r>
              <a:rPr sz="1950" i="1" spc="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5" dirty="0">
                <a:solidFill>
                  <a:srgbClr val="5E5E5E"/>
                </a:solidFill>
                <a:latin typeface="Arial"/>
                <a:cs typeface="Arial"/>
              </a:rPr>
              <a:t>иностранными</a:t>
            </a:r>
            <a:r>
              <a:rPr sz="1950" i="1" spc="35" dirty="0">
                <a:solidFill>
                  <a:srgbClr val="5E5E5E"/>
                </a:solidFill>
                <a:latin typeface="Arial"/>
                <a:cs typeface="Arial"/>
              </a:rPr>
              <a:t> </a:t>
            </a:r>
            <a:r>
              <a:rPr sz="1950" i="1" spc="10" dirty="0">
                <a:solidFill>
                  <a:srgbClr val="5E5E5E"/>
                </a:solidFill>
                <a:latin typeface="Arial"/>
                <a:cs typeface="Arial"/>
              </a:rPr>
              <a:t>инвестициями)</a:t>
            </a:r>
            <a:r>
              <a:rPr sz="1950" spc="10" dirty="0">
                <a:solidFill>
                  <a:srgbClr val="5E5E5E"/>
                </a:solidFill>
                <a:latin typeface="Microsoft Sans Serif"/>
                <a:cs typeface="Microsoft Sans Serif"/>
              </a:rPr>
              <a:t>.</a:t>
            </a:r>
            <a:r>
              <a:rPr sz="1950" spc="55" dirty="0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Срок</a:t>
            </a:r>
            <a:r>
              <a:rPr sz="1950" b="1" spc="1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–</a:t>
            </a:r>
            <a:r>
              <a:rPr sz="1950" b="1" spc="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0066CC"/>
                </a:solidFill>
                <a:latin typeface="Arial"/>
                <a:cs typeface="Arial"/>
              </a:rPr>
              <a:t>бессрочно.</a:t>
            </a:r>
            <a:r>
              <a:rPr sz="1950" b="1" spc="-2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Основание</a:t>
            </a:r>
            <a:r>
              <a:rPr sz="1950" spc="4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530" dirty="0">
                <a:solidFill>
                  <a:srgbClr val="0066CC"/>
                </a:solidFill>
                <a:latin typeface="Microsoft Sans Serif"/>
                <a:cs typeface="Microsoft Sans Serif"/>
              </a:rPr>
              <a:t>–</a:t>
            </a:r>
            <a:r>
              <a:rPr sz="1950" spc="20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-100" dirty="0">
                <a:solidFill>
                  <a:srgbClr val="0066CC"/>
                </a:solidFill>
                <a:latin typeface="Microsoft Sans Serif"/>
                <a:cs typeface="Microsoft Sans Serif"/>
              </a:rPr>
              <a:t>ФЗ</a:t>
            </a:r>
            <a:r>
              <a:rPr sz="1950" spc="3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от</a:t>
            </a:r>
            <a:r>
              <a:rPr sz="1950" spc="2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0" dirty="0">
                <a:solidFill>
                  <a:srgbClr val="0066CC"/>
                </a:solidFill>
                <a:latin typeface="Microsoft Sans Serif"/>
                <a:cs typeface="Microsoft Sans Serif"/>
              </a:rPr>
              <a:t>26.03.2022</a:t>
            </a:r>
            <a:r>
              <a:rPr sz="1950" spc="4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175" dirty="0">
                <a:solidFill>
                  <a:srgbClr val="0066CC"/>
                </a:solidFill>
                <a:latin typeface="Microsoft Sans Serif"/>
                <a:cs typeface="Microsoft Sans Serif"/>
              </a:rPr>
              <a:t>№</a:t>
            </a:r>
            <a:r>
              <a:rPr sz="1950" spc="25" dirty="0">
                <a:solidFill>
                  <a:srgbClr val="0066CC"/>
                </a:solidFill>
                <a:latin typeface="Microsoft Sans Serif"/>
                <a:cs typeface="Microsoft Sans Serif"/>
              </a:rPr>
              <a:t> </a:t>
            </a:r>
            <a:r>
              <a:rPr sz="1950" spc="-35" dirty="0">
                <a:solidFill>
                  <a:srgbClr val="0066CC"/>
                </a:solidFill>
                <a:latin typeface="Microsoft Sans Serif"/>
                <a:cs typeface="Microsoft Sans Serif"/>
              </a:rPr>
              <a:t>74-ФЗ</a:t>
            </a:r>
            <a:endParaRPr sz="195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9637322" y="10999331"/>
            <a:ext cx="181610" cy="2362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735"/>
              </a:lnSpc>
            </a:pPr>
            <a:r>
              <a:rPr sz="1450" spc="15" dirty="0">
                <a:latin typeface="Microsoft Sans Serif"/>
                <a:cs typeface="Microsoft Sans Serif"/>
              </a:rPr>
              <a:t>9</a:t>
            </a:r>
            <a:endParaRPr sz="1450">
              <a:latin typeface="Microsoft Sans Serif"/>
              <a:cs typeface="Microsoft Sans Serif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2399665">
              <a:lnSpc>
                <a:spcPct val="100000"/>
              </a:lnSpc>
              <a:spcBef>
                <a:spcPts val="130"/>
              </a:spcBef>
            </a:pPr>
            <a:r>
              <a:rPr spc="10" dirty="0"/>
              <a:t>Упрощение</a:t>
            </a:r>
            <a:r>
              <a:rPr spc="5" dirty="0"/>
              <a:t> </a:t>
            </a:r>
            <a:r>
              <a:rPr spc="15" dirty="0"/>
              <a:t>формальностей</a:t>
            </a:r>
            <a:r>
              <a:rPr spc="-15" dirty="0"/>
              <a:t> </a:t>
            </a:r>
            <a:r>
              <a:rPr spc="15" dirty="0"/>
              <a:t>при</a:t>
            </a:r>
            <a:r>
              <a:rPr spc="10" dirty="0"/>
              <a:t> </a:t>
            </a:r>
            <a:r>
              <a:rPr spc="15" dirty="0"/>
              <a:t>ввозе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41338" y="1745287"/>
            <a:ext cx="14391005" cy="431165"/>
          </a:xfrm>
          <a:prstGeom prst="rect">
            <a:avLst/>
          </a:prstGeom>
          <a:solidFill>
            <a:srgbClr val="CCEBFF"/>
          </a:solidFill>
        </p:spPr>
        <p:txBody>
          <a:bodyPr vert="horz" wrap="square" lIns="0" tIns="31114" rIns="0" bIns="0" rtlCol="0">
            <a:spAutoFit/>
          </a:bodyPr>
          <a:lstStyle/>
          <a:p>
            <a:pPr marL="75565">
              <a:lnSpc>
                <a:spcPct val="100000"/>
              </a:lnSpc>
              <a:spcBef>
                <a:spcPts val="244"/>
              </a:spcBef>
            </a:pPr>
            <a:r>
              <a:rPr sz="2300" b="1" spc="-5" dirty="0">
                <a:solidFill>
                  <a:srgbClr val="006FC0"/>
                </a:solidFill>
                <a:latin typeface="Arial"/>
                <a:cs typeface="Arial"/>
              </a:rPr>
              <a:t>УСКОРЕНИЕ</a:t>
            </a:r>
            <a:r>
              <a:rPr sz="2300" b="1" spc="3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И</a:t>
            </a:r>
            <a:r>
              <a:rPr sz="2300" b="1" spc="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spc="-5" dirty="0">
                <a:solidFill>
                  <a:srgbClr val="006FC0"/>
                </a:solidFill>
                <a:latin typeface="Arial"/>
                <a:cs typeface="Arial"/>
              </a:rPr>
              <a:t>УПРОЩЕНИЕ</a:t>
            </a:r>
            <a:r>
              <a:rPr sz="2300" b="1" spc="3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ТАМОЖЕННЫХ</a:t>
            </a:r>
            <a:r>
              <a:rPr sz="2300" b="1" spc="4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И</a:t>
            </a:r>
            <a:r>
              <a:rPr sz="2300" b="1" spc="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АДМИНИСТРАТИВНЫХ</a:t>
            </a:r>
            <a:r>
              <a:rPr sz="2300" b="1" spc="5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spc="-5" dirty="0">
                <a:solidFill>
                  <a:srgbClr val="006FC0"/>
                </a:solidFill>
                <a:latin typeface="Arial"/>
                <a:cs typeface="Arial"/>
              </a:rPr>
              <a:t>ПРОЦЕДУР</a:t>
            </a:r>
            <a:r>
              <a:rPr sz="2300" b="1" spc="2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006FC0"/>
                </a:solidFill>
                <a:latin typeface="Arial"/>
                <a:cs typeface="Arial"/>
              </a:rPr>
              <a:t>НА</a:t>
            </a:r>
            <a:r>
              <a:rPr sz="2300" b="1" spc="3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300" b="1" spc="-5" dirty="0">
                <a:solidFill>
                  <a:srgbClr val="006FC0"/>
                </a:solidFill>
                <a:latin typeface="Arial"/>
                <a:cs typeface="Arial"/>
              </a:rPr>
              <a:t>ГРАНИЦЕ</a:t>
            </a:r>
            <a:endParaRPr sz="23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339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4744</Words>
  <Application>Microsoft Office PowerPoint</Application>
  <PresentationFormat>Произвольный</PresentationFormat>
  <Paragraphs>225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Microsoft Sans Serif</vt:lpstr>
      <vt:lpstr>Wingdings</vt:lpstr>
      <vt:lpstr>Office Theme</vt:lpstr>
      <vt:lpstr>НАВИГАТОР по мерам поддержки импорта</vt:lpstr>
      <vt:lpstr>Меры финансовой поддержки (сокращение расходов импортеров)</vt:lpstr>
      <vt:lpstr>Меры финансовой поддержки (сокращение расходов импортеров)</vt:lpstr>
      <vt:lpstr>Меры финансовой поддержки (сокращение расходов импортеров)</vt:lpstr>
      <vt:lpstr>Меры финансовой поддержки (сокращение расходов импортеров)</vt:lpstr>
      <vt:lpstr>Упрощение формальностей при ввозе</vt:lpstr>
      <vt:lpstr>Упрощение формальностей при ввозе</vt:lpstr>
      <vt:lpstr>Упрощение формальностей при ввозе</vt:lpstr>
      <vt:lpstr>Упрощение формальностей при ввозе</vt:lpstr>
      <vt:lpstr>Упрощение формальностей при ввозе</vt:lpstr>
      <vt:lpstr>Упрощение формальностей при ввозе</vt:lpstr>
      <vt:lpstr>Упрощение формальностей при ввозе</vt:lpstr>
      <vt:lpstr>Упрощение формальностей при ввозе</vt:lpstr>
      <vt:lpstr>Меры валютного регулирования</vt:lpstr>
      <vt:lpstr>Меры валютного регулирования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НАВИГАТОР по мерам поддержки импорта</dc:title>
  <dc:creator>Омелина Александра Олеговна</dc:creator>
  <cp:lastModifiedBy>Aleksandra Omelina</cp:lastModifiedBy>
  <cp:revision>1</cp:revision>
  <dcterms:created xsi:type="dcterms:W3CDTF">2022-09-27T04:19:44Z</dcterms:created>
  <dcterms:modified xsi:type="dcterms:W3CDTF">2022-09-27T04:20:37Z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2022-09-22T00:00:00Z</vt:filetime>
  </property>
  <property fmtid="{D5CDD505-2E9C-101B-9397-08002B2CF9AE}" pid="3" name="LastSaved">
    <vt:filetime>2022-09-27T00:00:00Z</vt:filetime>
  </property>
</Properties>
</file>